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3" r:id="rId4"/>
    <p:sldId id="264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999C"/>
    <a:srgbClr val="1CA39A"/>
    <a:srgbClr val="1DB2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 snapToObjects="1">
      <p:cViewPr varScale="1">
        <p:scale>
          <a:sx n="98" d="100"/>
          <a:sy n="98" d="100"/>
        </p:scale>
        <p:origin x="-96" y="-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Logotipo, nombre de la empresa&#10;&#10;Descripción generada automáticamente">
            <a:extLst>
              <a:ext uri="{FF2B5EF4-FFF2-40B4-BE49-F238E27FC236}">
                <a16:creationId xmlns="" xmlns:a16="http://schemas.microsoft.com/office/drawing/2014/main" id="{22C9B217-143B-E94E-97FF-AE7B480C3E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6115" y="337379"/>
            <a:ext cx="2146732" cy="136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19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B9128115-5E2E-8944-BF6F-07C0EB9A4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C97F0823-D53F-8B48-955C-386ED99C3D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3A665092-243F-7E46-AC71-4BF5CA076B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ACD2E-62B8-D746-884E-EC4A9538DD72}" type="datetimeFigureOut">
              <a:rPr lang="es-ES" smtClean="0"/>
              <a:t>7/10/21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DED3A19B-0390-754D-9B54-45DF6463B4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178E95DF-1E6F-864F-8F0C-429F594B5E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BA40E-4E22-A242-964A-0EAE14DB7FAF}" type="slidenum">
              <a:rPr lang="es-ES" smtClean="0"/>
              <a:t>‹Nr.›</a:t>
            </a:fld>
            <a:endParaRPr lang="es-ES"/>
          </a:p>
        </p:txBody>
      </p:sp>
      <p:pic>
        <p:nvPicPr>
          <p:cNvPr id="8" name="Imagen 7" descr="Patrón de fondo, Icono&#10;&#10;Descripción generada automáticamente">
            <a:extLst>
              <a:ext uri="{FF2B5EF4-FFF2-40B4-BE49-F238E27FC236}">
                <a16:creationId xmlns="" xmlns:a16="http://schemas.microsoft.com/office/drawing/2014/main" id="{6CFB1524-0EBD-FE42-A1DE-74174EB8B47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62" y="0"/>
            <a:ext cx="12182475" cy="6858000"/>
          </a:xfrm>
          <a:prstGeom prst="rect">
            <a:avLst/>
          </a:prstGeom>
        </p:spPr>
      </p:pic>
      <p:pic>
        <p:nvPicPr>
          <p:cNvPr id="9" name="Imagen 8" descr="Logotipo, nombre de la empresa&#10;&#10;Descripción generada automáticamente">
            <a:extLst>
              <a:ext uri="{FF2B5EF4-FFF2-40B4-BE49-F238E27FC236}">
                <a16:creationId xmlns="" xmlns:a16="http://schemas.microsoft.com/office/drawing/2014/main" id="{B3F612FA-A1B9-484D-8771-867F6FADFD0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86115" y="337379"/>
            <a:ext cx="2146732" cy="136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449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456690" y="2286956"/>
            <a:ext cx="10234184" cy="3816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4000" b="1" dirty="0" smtClean="0">
                <a:solidFill>
                  <a:srgbClr val="1B999C"/>
                </a:solidFill>
                <a:latin typeface="Century Gothic"/>
                <a:cs typeface="Century Gothic"/>
              </a:rPr>
              <a:t>1. </a:t>
            </a:r>
            <a:r>
              <a:rPr lang="es-ES" sz="4000" b="1" dirty="0" smtClean="0">
                <a:solidFill>
                  <a:srgbClr val="1B999C"/>
                </a:solidFill>
                <a:latin typeface="Century Gothic"/>
                <a:cs typeface="Century Gothic"/>
              </a:rPr>
              <a:t>Detecci</a:t>
            </a:r>
            <a:r>
              <a:rPr lang="es-ES" sz="4000" b="1" dirty="0" smtClean="0">
                <a:solidFill>
                  <a:srgbClr val="1B999C"/>
                </a:solidFill>
                <a:latin typeface="Century Gothic"/>
                <a:cs typeface="Century Gothic"/>
              </a:rPr>
              <a:t>ón de desajustes emocionales</a:t>
            </a:r>
            <a:endParaRPr lang="es-ES" dirty="0">
              <a:latin typeface="Century Gothic"/>
              <a:cs typeface="Century Gothic"/>
            </a:endParaRPr>
          </a:p>
          <a:p>
            <a:pPr lvl="1"/>
            <a:endParaRPr lang="es-ES" sz="1600" b="1" dirty="0" smtClean="0">
              <a:latin typeface="Century Gothic"/>
              <a:cs typeface="Century Gothic"/>
            </a:endParaRPr>
          </a:p>
          <a:p>
            <a:pPr lvl="1"/>
            <a:r>
              <a:rPr lang="es-ES" sz="2400" b="1" dirty="0" smtClean="0">
                <a:latin typeface="Century Gothic"/>
                <a:cs typeface="Century Gothic"/>
              </a:rPr>
              <a:t>Etapa </a:t>
            </a:r>
            <a:r>
              <a:rPr lang="es-ES" sz="2400" b="1" dirty="0">
                <a:latin typeface="Century Gothic"/>
                <a:cs typeface="Century Gothic"/>
              </a:rPr>
              <a:t>5º/6º Primaria</a:t>
            </a:r>
            <a:r>
              <a:rPr lang="es-ES" sz="2400" dirty="0">
                <a:latin typeface="Century Gothic"/>
                <a:cs typeface="Century Gothic"/>
              </a:rPr>
              <a:t> </a:t>
            </a:r>
            <a:endParaRPr lang="es-ES" sz="2400" dirty="0" smtClean="0">
              <a:latin typeface="Century Gothic"/>
              <a:cs typeface="Century Gothic"/>
            </a:endParaRPr>
          </a:p>
          <a:p>
            <a:pPr lvl="1"/>
            <a:endParaRPr lang="es-ES" b="1" dirty="0" smtClean="0">
              <a:latin typeface="Century Gothic"/>
              <a:cs typeface="Century Gothic"/>
            </a:endParaRPr>
          </a:p>
          <a:p>
            <a:pPr lvl="1"/>
            <a:endParaRPr lang="es-ES" b="1" dirty="0" smtClean="0">
              <a:latin typeface="Century Gothic"/>
              <a:cs typeface="Century Gothic"/>
            </a:endParaRPr>
          </a:p>
          <a:p>
            <a:pPr lvl="1"/>
            <a:r>
              <a:rPr lang="es-ES" b="1" dirty="0" smtClean="0">
                <a:latin typeface="Century Gothic"/>
                <a:cs typeface="Century Gothic"/>
              </a:rPr>
              <a:t>Detección </a:t>
            </a:r>
            <a:r>
              <a:rPr lang="es-ES" b="1" dirty="0">
                <a:latin typeface="Century Gothic"/>
                <a:cs typeface="Century Gothic"/>
              </a:rPr>
              <a:t>y prevención de los desajustes y trastornos emocionales en el centro </a:t>
            </a:r>
            <a:r>
              <a:rPr lang="es-ES" b="1" dirty="0" smtClean="0">
                <a:latin typeface="Century Gothic"/>
                <a:cs typeface="Century Gothic"/>
              </a:rPr>
              <a:t>educativo</a:t>
            </a:r>
            <a:endParaRPr lang="es-ES" dirty="0">
              <a:latin typeface="Century Gothic"/>
              <a:cs typeface="Century Gothic"/>
            </a:endParaRPr>
          </a:p>
          <a:p>
            <a:pPr lvl="1"/>
            <a:endParaRPr lang="es-ES" dirty="0" smtClean="0">
              <a:latin typeface="Century Gothic"/>
              <a:cs typeface="Century Gothic"/>
            </a:endParaRPr>
          </a:p>
          <a:p>
            <a:pPr lvl="1"/>
            <a:r>
              <a:rPr lang="es-ES" dirty="0" smtClean="0">
                <a:latin typeface="Century Gothic"/>
                <a:cs typeface="Century Gothic"/>
              </a:rPr>
              <a:t>Mónica Gonzalo Caballero</a:t>
            </a:r>
            <a:endParaRPr lang="es-ES_tradnl" dirty="0">
              <a:latin typeface="Century Gothic"/>
              <a:cs typeface="Century Gothic"/>
            </a:endParaRPr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724343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4441023" y="426186"/>
            <a:ext cx="76131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600" b="1" dirty="0">
                <a:solidFill>
                  <a:srgbClr val="1B999C"/>
                </a:solidFill>
                <a:latin typeface="Century Gothic"/>
                <a:cs typeface="Century Gothic"/>
              </a:rPr>
              <a:t>La prevención y detección de desajustes emocionales </a:t>
            </a:r>
            <a:endParaRPr lang="es-ES" sz="1600" b="1" dirty="0" smtClean="0">
              <a:solidFill>
                <a:srgbClr val="1B999C"/>
              </a:solidFill>
              <a:latin typeface="Century Gothic"/>
              <a:cs typeface="Century Gothic"/>
            </a:endParaRPr>
          </a:p>
          <a:p>
            <a:pPr algn="r"/>
            <a:r>
              <a:rPr lang="es-ES" sz="1600" b="1" dirty="0" smtClean="0">
                <a:solidFill>
                  <a:srgbClr val="1B999C"/>
                </a:solidFill>
                <a:latin typeface="Century Gothic"/>
                <a:cs typeface="Century Gothic"/>
              </a:rPr>
              <a:t>y </a:t>
            </a:r>
            <a:r>
              <a:rPr lang="es-ES" sz="1600" b="1" dirty="0">
                <a:solidFill>
                  <a:srgbClr val="1B999C"/>
                </a:solidFill>
                <a:latin typeface="Century Gothic"/>
                <a:cs typeface="Century Gothic"/>
              </a:rPr>
              <a:t>psicológicos en los centros </a:t>
            </a:r>
            <a:r>
              <a:rPr lang="es-ES" sz="1600" b="1" dirty="0" smtClean="0">
                <a:solidFill>
                  <a:srgbClr val="1B999C"/>
                </a:solidFill>
                <a:latin typeface="Century Gothic"/>
                <a:cs typeface="Century Gothic"/>
              </a:rPr>
              <a:t>educativos</a:t>
            </a:r>
          </a:p>
          <a:p>
            <a:pPr algn="r"/>
            <a:r>
              <a:rPr lang="es-ES" sz="1600" b="1" dirty="0" smtClean="0">
                <a:latin typeface="Century Gothic"/>
                <a:cs typeface="Century Gothic"/>
              </a:rPr>
              <a:t>Etapa 5º/6º de primaria</a:t>
            </a:r>
          </a:p>
          <a:p>
            <a:pPr algn="r"/>
            <a:r>
              <a:rPr lang="es-ES" sz="1600" i="1" dirty="0" smtClean="0">
                <a:latin typeface="Century Gothic"/>
                <a:cs typeface="Century Gothic"/>
              </a:rPr>
              <a:t>1. </a:t>
            </a:r>
            <a:r>
              <a:rPr lang="es-ES" sz="1600" i="1" dirty="0" smtClean="0">
                <a:latin typeface="Century Gothic"/>
                <a:cs typeface="Century Gothic"/>
              </a:rPr>
              <a:t>Detecci</a:t>
            </a:r>
            <a:r>
              <a:rPr lang="es-ES" sz="1600" i="1" dirty="0" smtClean="0">
                <a:latin typeface="Century Gothic"/>
                <a:cs typeface="Century Gothic"/>
              </a:rPr>
              <a:t>ón de desajustes emocionales</a:t>
            </a:r>
            <a:endParaRPr lang="es-ES" sz="1600" i="1" dirty="0">
              <a:latin typeface="Century Gothic"/>
              <a:cs typeface="Century Gothic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0" y="1755039"/>
            <a:ext cx="1219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_tradnl" sz="3600" b="1" i="1" dirty="0" smtClean="0">
                <a:solidFill>
                  <a:srgbClr val="1B999C"/>
                </a:solidFill>
                <a:latin typeface="Century Gothic"/>
                <a:cs typeface="Century Gothic"/>
              </a:rPr>
              <a:t>“El aula es el lugar id</a:t>
            </a:r>
            <a:r>
              <a:rPr lang="es-ES_tradnl" sz="3600" b="1" i="1" dirty="0" smtClean="0">
                <a:solidFill>
                  <a:srgbClr val="1B999C"/>
                </a:solidFill>
                <a:latin typeface="Century Gothic"/>
                <a:cs typeface="Century Gothic"/>
              </a:rPr>
              <a:t>óneo para detectar problemas emocionales”</a:t>
            </a:r>
            <a:endParaRPr lang="es-ES_tradnl" sz="3600" b="1" i="1" dirty="0">
              <a:solidFill>
                <a:srgbClr val="1B999C"/>
              </a:solidFill>
              <a:latin typeface="Century Gothic"/>
              <a:cs typeface="Century Gothic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622074" y="3485691"/>
            <a:ext cx="1022533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Tx/>
              <a:buChar char="-"/>
            </a:pPr>
            <a:r>
              <a:rPr lang="es-ES_tradnl" dirty="0" smtClean="0"/>
              <a:t>Normaliza </a:t>
            </a:r>
            <a:r>
              <a:rPr lang="es-ES_tradnl" dirty="0"/>
              <a:t>la </a:t>
            </a:r>
            <a:r>
              <a:rPr lang="es-ES_tradnl" dirty="0" smtClean="0"/>
              <a:t>tristeza hablar de las emociones, sobre todo, de las consideradas err</a:t>
            </a:r>
            <a:r>
              <a:rPr lang="es-ES_tradnl" dirty="0" smtClean="0"/>
              <a:t>óneamente “negativas”</a:t>
            </a:r>
            <a:endParaRPr lang="es-ES_tradnl" dirty="0"/>
          </a:p>
          <a:p>
            <a:pPr marL="285750" lvl="0" indent="-285750">
              <a:buFontTx/>
              <a:buChar char="-"/>
            </a:pPr>
            <a:r>
              <a:rPr lang="es-ES" dirty="0" smtClean="0"/>
              <a:t>Respeta las emociones de tus alumnos </a:t>
            </a:r>
            <a:r>
              <a:rPr lang="es-ES" dirty="0"/>
              <a:t>y </a:t>
            </a:r>
            <a:r>
              <a:rPr lang="es-ES" dirty="0" smtClean="0"/>
              <a:t>sus necesidades</a:t>
            </a:r>
          </a:p>
          <a:p>
            <a:pPr marL="285750" lvl="0" indent="-285750">
              <a:buFontTx/>
              <a:buChar char="-"/>
            </a:pPr>
            <a:r>
              <a:rPr lang="es-ES_tradnl" dirty="0" smtClean="0"/>
              <a:t>Ayúdale </a:t>
            </a:r>
            <a:r>
              <a:rPr lang="es-ES_tradnl" dirty="0"/>
              <a:t>a identificar </a:t>
            </a:r>
            <a:r>
              <a:rPr lang="es-ES_tradnl" dirty="0" smtClean="0"/>
              <a:t>sus emociones</a:t>
            </a:r>
          </a:p>
          <a:p>
            <a:pPr marL="285750" lvl="0" indent="-285750">
              <a:buFontTx/>
              <a:buChar char="-"/>
            </a:pPr>
            <a:r>
              <a:rPr lang="es-ES_tradnl" dirty="0" smtClean="0"/>
              <a:t>Conviértete </a:t>
            </a:r>
            <a:r>
              <a:rPr lang="es-ES_tradnl" dirty="0"/>
              <a:t>en un modelo para tus </a:t>
            </a:r>
            <a:r>
              <a:rPr lang="es-ES_tradnl" dirty="0" smtClean="0"/>
              <a:t>alumnos</a:t>
            </a:r>
          </a:p>
          <a:p>
            <a:pPr marL="285750" lvl="0" indent="-285750">
              <a:buFontTx/>
              <a:buChar char="-"/>
            </a:pPr>
            <a:r>
              <a:rPr lang="es-ES_tradnl" dirty="0" smtClean="0"/>
              <a:t>Fomenta </a:t>
            </a:r>
            <a:r>
              <a:rPr lang="es-ES_tradnl" dirty="0"/>
              <a:t>la expresión emocional </a:t>
            </a:r>
            <a:r>
              <a:rPr lang="es-ES_tradnl" dirty="0" smtClean="0"/>
              <a:t>en el aula</a:t>
            </a:r>
          </a:p>
          <a:p>
            <a:pPr marL="285750" lvl="0" indent="-285750">
              <a:buFontTx/>
              <a:buChar char="-"/>
            </a:pPr>
            <a:r>
              <a:rPr lang="es-ES" dirty="0" smtClean="0"/>
              <a:t>Haz todo esto a trav</a:t>
            </a:r>
            <a:r>
              <a:rPr lang="es-ES" dirty="0" smtClean="0"/>
              <a:t>és de su lenguaje: juegos, dibujos</a:t>
            </a:r>
            <a:r>
              <a:rPr lang="is-IS" dirty="0" smtClean="0"/>
              <a:t>…</a:t>
            </a:r>
          </a:p>
          <a:p>
            <a:pPr marL="285750" lvl="0" indent="-285750">
              <a:buFontTx/>
              <a:buChar char="-"/>
            </a:pPr>
            <a:r>
              <a:rPr lang="is-IS" dirty="0" smtClean="0"/>
              <a:t>Importante, una escucha activa e incondicional</a:t>
            </a:r>
            <a:endParaRPr lang="es-ES" dirty="0" smtClean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5771" y="3934180"/>
            <a:ext cx="4845153" cy="223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671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4441023" y="426186"/>
            <a:ext cx="76131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600" b="1" dirty="0">
                <a:solidFill>
                  <a:srgbClr val="1B999C"/>
                </a:solidFill>
                <a:latin typeface="Century Gothic"/>
                <a:cs typeface="Century Gothic"/>
              </a:rPr>
              <a:t>La prevención y detección de desajustes emocionales </a:t>
            </a:r>
            <a:endParaRPr lang="es-ES" sz="1600" b="1" dirty="0" smtClean="0">
              <a:solidFill>
                <a:srgbClr val="1B999C"/>
              </a:solidFill>
              <a:latin typeface="Century Gothic"/>
              <a:cs typeface="Century Gothic"/>
            </a:endParaRPr>
          </a:p>
          <a:p>
            <a:pPr algn="r"/>
            <a:r>
              <a:rPr lang="es-ES" sz="1600" b="1" dirty="0" smtClean="0">
                <a:solidFill>
                  <a:srgbClr val="1B999C"/>
                </a:solidFill>
                <a:latin typeface="Century Gothic"/>
                <a:cs typeface="Century Gothic"/>
              </a:rPr>
              <a:t>y </a:t>
            </a:r>
            <a:r>
              <a:rPr lang="es-ES" sz="1600" b="1" dirty="0">
                <a:solidFill>
                  <a:srgbClr val="1B999C"/>
                </a:solidFill>
                <a:latin typeface="Century Gothic"/>
                <a:cs typeface="Century Gothic"/>
              </a:rPr>
              <a:t>psicológicos en los centros </a:t>
            </a:r>
            <a:r>
              <a:rPr lang="es-ES" sz="1600" b="1" dirty="0" smtClean="0">
                <a:solidFill>
                  <a:srgbClr val="1B999C"/>
                </a:solidFill>
                <a:latin typeface="Century Gothic"/>
                <a:cs typeface="Century Gothic"/>
              </a:rPr>
              <a:t>educativos</a:t>
            </a:r>
          </a:p>
          <a:p>
            <a:pPr algn="r"/>
            <a:r>
              <a:rPr lang="es-ES" sz="1600" b="1" dirty="0" smtClean="0">
                <a:latin typeface="Century Gothic"/>
                <a:cs typeface="Century Gothic"/>
              </a:rPr>
              <a:t>Etapa 5º/6º de primaria</a:t>
            </a:r>
          </a:p>
          <a:p>
            <a:pPr algn="r"/>
            <a:r>
              <a:rPr lang="es-ES" sz="1600" i="1" dirty="0" smtClean="0">
                <a:latin typeface="Century Gothic"/>
                <a:cs typeface="Century Gothic"/>
              </a:rPr>
              <a:t>1. </a:t>
            </a:r>
            <a:r>
              <a:rPr lang="es-ES" sz="1600" i="1" dirty="0" smtClean="0">
                <a:latin typeface="Century Gothic"/>
                <a:cs typeface="Century Gothic"/>
              </a:rPr>
              <a:t>Detecci</a:t>
            </a:r>
            <a:r>
              <a:rPr lang="es-ES" sz="1600" i="1" dirty="0" smtClean="0">
                <a:latin typeface="Century Gothic"/>
                <a:cs typeface="Century Gothic"/>
              </a:rPr>
              <a:t>ón de desajustes emocionales</a:t>
            </a:r>
            <a:endParaRPr lang="es-ES" sz="1600" i="1" dirty="0">
              <a:latin typeface="Century Gothic"/>
              <a:cs typeface="Century Gothic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0" y="1755039"/>
            <a:ext cx="1219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_tradnl" sz="3600" b="1" i="1" dirty="0" smtClean="0">
                <a:solidFill>
                  <a:srgbClr val="1B999C"/>
                </a:solidFill>
                <a:latin typeface="Century Gothic"/>
                <a:cs typeface="Century Gothic"/>
              </a:rPr>
              <a:t>“El aula es el lugar id</a:t>
            </a:r>
            <a:r>
              <a:rPr lang="es-ES_tradnl" sz="3600" b="1" i="1" dirty="0" smtClean="0">
                <a:solidFill>
                  <a:srgbClr val="1B999C"/>
                </a:solidFill>
                <a:latin typeface="Century Gothic"/>
                <a:cs typeface="Century Gothic"/>
              </a:rPr>
              <a:t>óneo para detectar problemas emocionales”</a:t>
            </a:r>
            <a:endParaRPr lang="es-ES_tradnl" sz="3600" b="1" i="1" dirty="0">
              <a:solidFill>
                <a:srgbClr val="1B999C"/>
              </a:solidFill>
              <a:latin typeface="Century Gothic"/>
              <a:cs typeface="Century Gothic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647418" y="2791360"/>
            <a:ext cx="1105590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_tradnl" dirty="0" smtClean="0"/>
          </a:p>
          <a:p>
            <a:pPr marL="285750" indent="-285750">
              <a:buFontTx/>
              <a:buChar char="-"/>
            </a:pPr>
            <a:r>
              <a:rPr lang="es-ES_tradnl" dirty="0" smtClean="0"/>
              <a:t>Inestabilidad emocional</a:t>
            </a:r>
          </a:p>
          <a:p>
            <a:pPr marL="285750" indent="-285750">
              <a:buFontTx/>
              <a:buChar char="-"/>
            </a:pPr>
            <a:r>
              <a:rPr lang="es-ES_tradnl" dirty="0" smtClean="0"/>
              <a:t>Tiene </a:t>
            </a:r>
            <a:r>
              <a:rPr lang="es-ES_tradnl" dirty="0"/>
              <a:t>una imagen hostil del </a:t>
            </a:r>
            <a:r>
              <a:rPr lang="es-ES_tradnl" dirty="0" smtClean="0"/>
              <a:t>mundo</a:t>
            </a:r>
          </a:p>
          <a:p>
            <a:pPr marL="285750" indent="-285750">
              <a:buFontTx/>
              <a:buChar char="-"/>
            </a:pPr>
            <a:r>
              <a:rPr lang="es-ES_tradnl" dirty="0" smtClean="0"/>
              <a:t>Rigidez</a:t>
            </a:r>
          </a:p>
          <a:p>
            <a:pPr marL="285750" indent="-285750">
              <a:buFontTx/>
              <a:buChar char="-"/>
            </a:pPr>
            <a:r>
              <a:rPr lang="es-ES_tradnl" dirty="0" smtClean="0"/>
              <a:t>Relaciones </a:t>
            </a:r>
            <a:r>
              <a:rPr lang="es-ES_tradnl" dirty="0"/>
              <a:t>demasiado </a:t>
            </a:r>
            <a:r>
              <a:rPr lang="es-ES_tradnl" dirty="0" smtClean="0"/>
              <a:t>íntimas</a:t>
            </a:r>
          </a:p>
          <a:p>
            <a:pPr marL="285750" indent="-285750">
              <a:buFontTx/>
              <a:buChar char="-"/>
            </a:pPr>
            <a:r>
              <a:rPr lang="es-ES_tradnl" dirty="0" smtClean="0"/>
              <a:t>Relaciones </a:t>
            </a:r>
            <a:r>
              <a:rPr lang="es-ES_tradnl" dirty="0" err="1" smtClean="0"/>
              <a:t>evitativas</a:t>
            </a:r>
            <a:endParaRPr lang="es-ES_tradnl" dirty="0" smtClean="0"/>
          </a:p>
          <a:p>
            <a:pPr marL="285750" indent="-285750">
              <a:buFontTx/>
              <a:buChar char="-"/>
            </a:pPr>
            <a:r>
              <a:rPr lang="es-ES_tradnl" dirty="0" smtClean="0"/>
              <a:t>Manifiesta </a:t>
            </a:r>
            <a:r>
              <a:rPr lang="es-ES_tradnl" dirty="0"/>
              <a:t>continuos sentimientos negativos sobre sí </a:t>
            </a:r>
            <a:r>
              <a:rPr lang="es-ES_tradnl" dirty="0" smtClean="0"/>
              <a:t>mismo</a:t>
            </a:r>
          </a:p>
          <a:p>
            <a:pPr marL="285750" indent="-285750">
              <a:buFontTx/>
              <a:buChar char="-"/>
            </a:pPr>
            <a:r>
              <a:rPr lang="es-ES_tradnl" dirty="0" smtClean="0"/>
              <a:t>Aparece </a:t>
            </a:r>
            <a:r>
              <a:rPr lang="es-ES_tradnl" dirty="0"/>
              <a:t>despreocupación por las normas sociales o por las necesidades de los </a:t>
            </a:r>
            <a:r>
              <a:rPr lang="es-ES_tradnl" dirty="0" smtClean="0"/>
              <a:t>demás</a:t>
            </a:r>
          </a:p>
          <a:p>
            <a:pPr marL="285750" indent="-285750">
              <a:buFontTx/>
              <a:buChar char="-"/>
            </a:pPr>
            <a:r>
              <a:rPr lang="es-ES_tradnl" dirty="0" smtClean="0"/>
              <a:t>Hay </a:t>
            </a:r>
            <a:r>
              <a:rPr lang="es-ES_tradnl" dirty="0"/>
              <a:t>cambios marcados, repentinos y sin explicación aparente en sus hábitos de sueño o de alimentación.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07827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4441023" y="426186"/>
            <a:ext cx="76131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600" b="1" dirty="0">
                <a:solidFill>
                  <a:srgbClr val="1B999C"/>
                </a:solidFill>
                <a:latin typeface="Century Gothic"/>
                <a:cs typeface="Century Gothic"/>
              </a:rPr>
              <a:t>La prevención y detección de desajustes emocionales </a:t>
            </a:r>
            <a:endParaRPr lang="es-ES" sz="1600" b="1" dirty="0" smtClean="0">
              <a:solidFill>
                <a:srgbClr val="1B999C"/>
              </a:solidFill>
              <a:latin typeface="Century Gothic"/>
              <a:cs typeface="Century Gothic"/>
            </a:endParaRPr>
          </a:p>
          <a:p>
            <a:pPr algn="r"/>
            <a:r>
              <a:rPr lang="es-ES" sz="1600" b="1" dirty="0" smtClean="0">
                <a:solidFill>
                  <a:srgbClr val="1B999C"/>
                </a:solidFill>
                <a:latin typeface="Century Gothic"/>
                <a:cs typeface="Century Gothic"/>
              </a:rPr>
              <a:t>y </a:t>
            </a:r>
            <a:r>
              <a:rPr lang="es-ES" sz="1600" b="1" dirty="0">
                <a:solidFill>
                  <a:srgbClr val="1B999C"/>
                </a:solidFill>
                <a:latin typeface="Century Gothic"/>
                <a:cs typeface="Century Gothic"/>
              </a:rPr>
              <a:t>psicológicos en los centros </a:t>
            </a:r>
            <a:r>
              <a:rPr lang="es-ES" sz="1600" b="1" dirty="0" smtClean="0">
                <a:solidFill>
                  <a:srgbClr val="1B999C"/>
                </a:solidFill>
                <a:latin typeface="Century Gothic"/>
                <a:cs typeface="Century Gothic"/>
              </a:rPr>
              <a:t>educativos</a:t>
            </a:r>
          </a:p>
          <a:p>
            <a:pPr algn="r"/>
            <a:r>
              <a:rPr lang="es-ES" sz="1600" b="1" dirty="0" smtClean="0">
                <a:latin typeface="Century Gothic"/>
                <a:cs typeface="Century Gothic"/>
              </a:rPr>
              <a:t>Etapa 5º/6º de primaria</a:t>
            </a:r>
          </a:p>
          <a:p>
            <a:pPr algn="r"/>
            <a:r>
              <a:rPr lang="es-ES" sz="1600" i="1" dirty="0" smtClean="0">
                <a:latin typeface="Century Gothic"/>
                <a:cs typeface="Century Gothic"/>
              </a:rPr>
              <a:t>1. </a:t>
            </a:r>
            <a:r>
              <a:rPr lang="es-ES" sz="1600" i="1" dirty="0" smtClean="0">
                <a:latin typeface="Century Gothic"/>
                <a:cs typeface="Century Gothic"/>
              </a:rPr>
              <a:t>Detecci</a:t>
            </a:r>
            <a:r>
              <a:rPr lang="es-ES" sz="1600" i="1" dirty="0" smtClean="0">
                <a:latin typeface="Century Gothic"/>
                <a:cs typeface="Century Gothic"/>
              </a:rPr>
              <a:t>ón de desajustes emocionales</a:t>
            </a:r>
            <a:endParaRPr lang="es-ES" sz="1600" i="1" dirty="0">
              <a:latin typeface="Century Gothic"/>
              <a:cs typeface="Century Gothic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0" y="1755039"/>
            <a:ext cx="1219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_tradnl" sz="3600" b="1" i="1" dirty="0" smtClean="0">
                <a:solidFill>
                  <a:srgbClr val="1B999C"/>
                </a:solidFill>
                <a:latin typeface="Century Gothic"/>
                <a:cs typeface="Century Gothic"/>
              </a:rPr>
              <a:t>“El aula es el lugar id</a:t>
            </a:r>
            <a:r>
              <a:rPr lang="es-ES_tradnl" sz="3600" b="1" i="1" dirty="0" smtClean="0">
                <a:solidFill>
                  <a:srgbClr val="1B999C"/>
                </a:solidFill>
                <a:latin typeface="Century Gothic"/>
                <a:cs typeface="Century Gothic"/>
              </a:rPr>
              <a:t>óneo para detectar problemas emocionales”</a:t>
            </a:r>
            <a:endParaRPr lang="es-ES_tradnl" sz="3600" b="1" i="1" dirty="0">
              <a:solidFill>
                <a:srgbClr val="1B999C"/>
              </a:solidFill>
              <a:latin typeface="Century Gothic"/>
              <a:cs typeface="Century Gothic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048000" y="1582341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dirty="0"/>
              <a:t>metas y objetivos comunes y perfectamente válidos en el ámbito de la educación emocional, que el equipo docente no puede perder de vista:</a:t>
            </a:r>
          </a:p>
          <a:p>
            <a:endParaRPr lang="es-ES_tradnl" dirty="0"/>
          </a:p>
          <a:p>
            <a:r>
              <a:rPr lang="es-ES_tradnl" dirty="0"/>
              <a:t>Enseñar a los alumnos a adquirir un mejor conocimiento de las propias emociones.</a:t>
            </a:r>
          </a:p>
          <a:p>
            <a:r>
              <a:rPr lang="es-ES_tradnl" dirty="0"/>
              <a:t>Desarrollar habilidades y herramientas para controlar y regular las emociones propias.</a:t>
            </a:r>
          </a:p>
          <a:p>
            <a:r>
              <a:rPr lang="es-ES_tradnl" dirty="0"/>
              <a:t>Aprender a identificar las emociones de los demás.</a:t>
            </a:r>
          </a:p>
          <a:p>
            <a:r>
              <a:rPr lang="es-ES_tradnl" dirty="0"/>
              <a:t>Adoptar una actitud empática.</a:t>
            </a:r>
          </a:p>
          <a:p>
            <a:r>
              <a:rPr lang="es-ES_tradnl" dirty="0"/>
              <a:t>Aprender a generar emociones positivas.</a:t>
            </a:r>
          </a:p>
          <a:p>
            <a:r>
              <a:rPr lang="es-ES_tradnl" dirty="0"/>
              <a:t>Desarrollar competencia emocionales y aprender a </a:t>
            </a:r>
            <a:r>
              <a:rPr lang="es-ES_tradnl" dirty="0" err="1"/>
              <a:t>automotivarse</a:t>
            </a:r>
            <a:r>
              <a:rPr lang="es-ES_tradnl" dirty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705462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3773</TotalTime>
  <Words>335</Words>
  <Application>Microsoft Macintosh PowerPoint</Application>
  <PresentationFormat>Personalizado</PresentationFormat>
  <Paragraphs>48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MAXIMO DE LA PEÑA PRIETO</dc:creator>
  <cp:lastModifiedBy>Mónica Gonzalo</cp:lastModifiedBy>
  <cp:revision>19</cp:revision>
  <dcterms:created xsi:type="dcterms:W3CDTF">2020-11-23T17:12:45Z</dcterms:created>
  <dcterms:modified xsi:type="dcterms:W3CDTF">2021-10-09T09:06:18Z</dcterms:modified>
</cp:coreProperties>
</file>