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8" r:id="rId4"/>
    <p:sldId id="257" r:id="rId5"/>
    <p:sldId id="261" r:id="rId6"/>
    <p:sldId id="263" r:id="rId7"/>
    <p:sldId id="264" r:id="rId8"/>
    <p:sldId id="265" r:id="rId9"/>
    <p:sldId id="266" r:id="rId10"/>
    <p:sldId id="269" r:id="rId11"/>
    <p:sldId id="270" r:id="rId12"/>
    <p:sldId id="272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92" d="100"/>
          <a:sy n="92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F1395-6BAE-4B73-B5A6-3155B34DBBD8}" type="datetimeFigureOut">
              <a:rPr lang="es-ES" smtClean="0"/>
              <a:t>07/10/2021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D928D-0378-4DE9-9EDA-CAC89E8020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14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D928D-0378-4DE9-9EDA-CAC89E80200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6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9128115-5E2E-8944-BF6F-07C0EB9A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97F0823-D53F-8B48-955C-386ED99C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A665092-243F-7E46-AC71-4BF5CA076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Laura García Ortega  M-16738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ED3A19B-0390-754D-9B54-45DF6463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78E95DF-1E6F-864F-8F0C-429F594B5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atrón de fondo, Icono&#10;&#10;Descripción generada automáticamente">
            <a:extLst>
              <a:ext uri="{FF2B5EF4-FFF2-40B4-BE49-F238E27FC236}">
                <a16:creationId xmlns:a16="http://schemas.microsoft.com/office/drawing/2014/main" xmlns="" id="{6CFB1524-0EBD-FE42-A1DE-74174EB8B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B3F612FA-A1B9-484D-8771-867F6FADFD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dz34F5N39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256" y="3090565"/>
            <a:ext cx="9817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Narrow" panose="020B0606020202030204" pitchFamily="34" charset="0"/>
              </a:rPr>
              <a:t>FOBIAS EN LA ADOLESCENCIA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3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71575" y="2085975"/>
            <a:ext cx="9658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problemas emocionales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y de ansiedad en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jóvenes son un problema de salud pública y no sólo por las consecuencias o impacto negativo que suponen sobre la calidad de vida, el bienestar y desarrollo de los propios jóvenes, sino por los costes socio-económicos y sanitarios que ello supone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desajustes y los trastornos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de ansiedad son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uno de los principales problemas que presentan los jóvenes en la actualidad.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Las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emociones son reacciones que nos conmueven, nos activan y nos preparan para la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acción. Es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 señalar la importancia que tiene la educación en la prevención de estos desajustes y en su carácter adaptativo</a:t>
            </a:r>
            <a:r>
              <a:rPr lang="es-ES" dirty="0">
                <a:solidFill>
                  <a:srgbClr val="0099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11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23950" y="1781174"/>
            <a:ext cx="99631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ansiedad se considera </a:t>
            </a:r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una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respuesta adaptativa, necesaria para el funcionamiento adecuado del individuo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La función de la Ansiedad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es advertir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y activar al organismo ante situaciones amenazantes,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inciertas y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peligrosas.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Dicha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activación psicofisiológica nos facilita la respuesta de lucha o huida para protegernos (respuesta de ataque, huida, evitación, búsqueda de seguridad o de sumisión).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b="1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 convierte en problema cuando: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manifiesta de una manera continuada en el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tiempo.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Surge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ante situaciones que no son realmente amenazantes (desproporción entre la respuesta y el carácter amenazante de la situación/estímulo)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Aparece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 forma muy </a:t>
            </a:r>
            <a:r>
              <a:rPr lang="es-ES" dirty="0" smtClean="0">
                <a:solidFill>
                  <a:srgbClr val="0099CC"/>
                </a:solidFill>
                <a:latin typeface="Arial Narrow" panose="020B0606020202030204" pitchFamily="34" charset="0"/>
              </a:rPr>
              <a:t>intensa y se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convierte en un problema por la interferencia, malestar y sufrimiento que ocasiona en la vida de la persona que la padece. </a:t>
            </a:r>
            <a:endParaRPr lang="es-ES" dirty="0" smtClean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38250" y="5474493"/>
            <a:ext cx="9848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origen de los trastornos de ansiedad,  al igual que los Miedos y las Fobias no tiene una  única causa. </a:t>
            </a:r>
          </a:p>
        </p:txBody>
      </p:sp>
    </p:spTree>
    <p:extLst>
      <p:ext uri="{BB962C8B-B14F-4D97-AF65-F5344CB8AC3E}">
        <p14:creationId xmlns:p14="http://schemas.microsoft.com/office/powerpoint/2010/main" val="36463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8650" y="1648212"/>
            <a:ext cx="113347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Tres Factores que influyen </a:t>
            </a:r>
            <a:r>
              <a:rPr lang="es-ES" sz="2800" b="1">
                <a:solidFill>
                  <a:srgbClr val="0099CC"/>
                </a:solidFill>
                <a:latin typeface="Arial Narrow" panose="020B0606020202030204" pitchFamily="34" charset="0"/>
              </a:rPr>
              <a:t>su aparición</a:t>
            </a:r>
            <a:endParaRPr lang="es-ES" sz="2800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fontAlgn="base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 algn="just" fontAlgn="base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La vulnerabilidad biológica de la persona.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Los rasgos genéticos que se heredan de los padres y de otros parientes pueden influir en la forma en que el cerebro siente y regula las reacciones de ansiedad, timidez, nerviosismo y estrés. Algunas personas nacen con un temperamento tímido y tienden a ser cautas y sensibles en las situaciones nuevas. La mayoría de las personas que desarrollan fobia social han tenido un temperamento tímido.</a:t>
            </a:r>
            <a:b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</a:b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Comportamientos aprendidos por modelado.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Un estilo sobreprotector y falto de cariño por parte de los padres, vínculos inseguros de apego entre el niño y sus cuidadores y la ocurrencia de eventos estresantes o traumáticos, favorecen la aparición de fobias y otros trastornos de ansiedad. Padres tímidos también pueden sentar un ejemplo, de manera involuntaria, al evitar interacciones sociales. Con el tiempo , la timidez puede acabar evolucionando a una fobia social.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s-ES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Acontecimientos vitales y experiencias. 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Si las personas que nacen con una naturaleza cauta tienen experiencias estresantes, se puede volver más cautelosas y tímidas. Sentirse presionado a interactuar, recibir críticas, ser humillado, o tener otros miedos o preocupaciones, pueden aumentar las probabilidades de que una persona tímida o temerosa desarrolle fobia social.</a:t>
            </a:r>
          </a:p>
        </p:txBody>
      </p:sp>
    </p:spTree>
    <p:extLst>
      <p:ext uri="{BB962C8B-B14F-4D97-AF65-F5344CB8AC3E}">
        <p14:creationId xmlns:p14="http://schemas.microsoft.com/office/powerpoint/2010/main" val="4086080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8700" y="2211765"/>
            <a:ext cx="9982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Una fobia es un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miedo persistente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que es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excesivo e irracional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y se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desencadena por la presencia o la anticipación de un objeto o una situación específica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Las fobias comunes incluyen el miedo a los animales, los insectos, la sangre, las alturas, los espacios cerrados o a volar. 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los niños o adolescentes,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el miedo identificado debe durar por lo menos 6 meses para que se considere una fobia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en lugar de un miedo temporal. </a:t>
            </a:r>
          </a:p>
          <a:p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7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85850" y="1787694"/>
            <a:ext cx="962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En adolescentes se destacan las siguientes fobias: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71550" y="2394020"/>
            <a:ext cx="101727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Fobia específica.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Ansiedad relacionada con un objeto o situación que se evita, se anticipa con miedo o se soporta con ansiedad extrema, al punto de que interfiere con las rutinas y actividades normales.</a:t>
            </a:r>
          </a:p>
          <a:p>
            <a:pPr lvl="0" algn="just"/>
            <a:endParaRPr lang="es-ES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 pánico.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Periodo impredecible e inesperado de miedo intenso o incomodidad que aparece junto con dificultad para respirar, mareos, debilidad, temblores, miedo de perder el control y un ritmo cardíaco aumentado. Los síntomas pueden durar varias horas y suelen alcanzar su pico después de 10’.</a:t>
            </a:r>
          </a:p>
          <a:p>
            <a:pPr lvl="0"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Agorafobia.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La agorafobia se define como el miedo a los espacios abiertos.</a:t>
            </a:r>
          </a:p>
          <a:p>
            <a:pPr lvl="0"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 ansiedad ante la separación.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caracteriza por miedo o ansiedad al ser separado de una figura de apego. </a:t>
            </a:r>
          </a:p>
          <a:p>
            <a:pPr lvl="0"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Mutismo selectivo.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incapacidad de hablar en situaciones sociales específicas.</a:t>
            </a:r>
          </a:p>
        </p:txBody>
      </p:sp>
    </p:spTree>
    <p:extLst>
      <p:ext uri="{BB962C8B-B14F-4D97-AF65-F5344CB8AC3E}">
        <p14:creationId xmlns:p14="http://schemas.microsoft.com/office/powerpoint/2010/main" val="588515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90650" y="1975158"/>
            <a:ext cx="889635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Fobia social.</a:t>
            </a:r>
            <a:r>
              <a:rPr lang="es-ES" sz="2800" dirty="0">
                <a:solidFill>
                  <a:srgbClr val="0099CC"/>
                </a:solidFill>
                <a:latin typeface="Arial Narrow" panose="020B0606020202030204" pitchFamily="34" charset="0"/>
              </a:rPr>
              <a:t> 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Miedo persistente y acusado a situaciones sociales o actuaciones en público por temor a que resulten embarazosas. En vez de disfrutar de las actividades sociales, las temen y pueden llegar a evitarlas por completo. Son capaces de interactuar con su familia y algunos  amigos cercanos, sin embargo conocer gente nueva, hablar en un grupo o en público puede hacer que su timidez excesiva se ponga de manifiesto. El trastorno presenta un curso crónico e interfiere tanto en el rendimiento escolar, como en el desarrollo y el funcionamiento individual.</a:t>
            </a:r>
          </a:p>
        </p:txBody>
      </p:sp>
    </p:spTree>
    <p:extLst>
      <p:ext uri="{BB962C8B-B14F-4D97-AF65-F5344CB8AC3E}">
        <p14:creationId xmlns:p14="http://schemas.microsoft.com/office/powerpoint/2010/main" val="54682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3924" y="1944023"/>
            <a:ext cx="1081087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Consecuencias de este trastorno para los adolescentes:</a:t>
            </a:r>
          </a:p>
          <a:p>
            <a:endParaRPr lang="es-ES" sz="2800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Bajo rendimiento académico y abandono escolar.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Desarrollo de otros trastornos de ansiedad y del estado de ánimo.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Inicio en el consumo de alcohol u otras sustancias tóxicas.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Miedo a hablar, a leer, a comer, a escribir en público, miedo a jugar, a usar servicios públicos, a hablar a figuras de autoridad y a relacionarse en situaciones formales.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Reacciones emocionales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desadaptativas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que suelen ser severas, e incluyen dolor de cabeza y de estómago, ataques de pánico ocasionales, llantos, respuestas de escape y evitación, etc.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los estudio epidemiológicos realizados, los casos más tempranos que cumplen los criterios para el diagnóstico del trastorno presentan una edad que se sitúa entre los 8 y los 12 años, 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encontrándose el mayor número de casos entre los 14 y los 16 años.</a:t>
            </a: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76296" y="1700749"/>
            <a:ext cx="1084897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99CC"/>
                </a:solidFill>
                <a:latin typeface="Arial Narrow" panose="020B0606020202030204" pitchFamily="34" charset="0"/>
              </a:rPr>
              <a:t>Síntomas más comunes  que </a:t>
            </a:r>
            <a:r>
              <a:rPr lang="es-ES" sz="2800" b="1">
                <a:solidFill>
                  <a:srgbClr val="0099CC"/>
                </a:solidFill>
                <a:latin typeface="Arial Narrow" panose="020B0606020202030204" pitchFamily="34" charset="0"/>
              </a:rPr>
              <a:t>suelen aparecer : </a:t>
            </a:r>
            <a:endParaRPr lang="es-ES" sz="2800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Aumento de la frecuencia cardíaca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Sudor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Temblores o estremecimientos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Dificultad para respirar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Sensación de ahogo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Dolor o molestias en el pecho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Estómago revuelto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Sensación de mareo o debilidad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Temor de perder el control o de enloquecer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Temor de morir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Entumecimiento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Escalofríos o sofocos</a:t>
            </a:r>
          </a:p>
          <a:p>
            <a:endParaRPr lang="es-ES" dirty="0"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Deben darse 4 o más síntomas de los anteriormente señalados. 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9940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3906" y="1792873"/>
            <a:ext cx="10000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Botella, C., Baños, R.M.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Perpiñá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C. (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Comps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.). (2003).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Fobia social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Barcelona: Paidós. 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Inglés, C.J., Méndez, F.X. e Hidalgo, M.D. (2001). Dificultades interpersonales en la adolescencia: ¿Factor de riesgo de fobia social?.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Revista de Psicopatología y Psicología Clínica, 6,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91-104.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30532" y="2993202"/>
            <a:ext cx="8071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Monjas, M.I. (2000). </a:t>
            </a:r>
            <a:r>
              <a:rPr lang="es-ES" u="sng" dirty="0">
                <a:solidFill>
                  <a:srgbClr val="0099CC"/>
                </a:solidFill>
                <a:latin typeface="Arial Narrow" panose="020B0606020202030204" pitchFamily="34" charset="0"/>
              </a:rPr>
              <a:t>La timidez en la infancia y la adolescencia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Madrid: Pirámide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13906" y="3441160"/>
            <a:ext cx="9937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Fernández Parra, A. y Luciano, M.C. (1992). Limitaciones y problemas de la teoría de la preparación biológica de las fobias.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Análisis y Modificación de Conducta, 18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203-230.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30532" y="4166117"/>
            <a:ext cx="96413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McCabe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R.E.,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Antony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M.M.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Ollendick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T.H. (2005). Evaluación de las fobias específicas. En V.E. Caballo (Dir.),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Manual para la evaluación clínica de los trastornos psicológicos: estrategias de evaluación, problemas infantiles y trastornos de ansiedad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(pp. 427-445). Madrid: Pirámide.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94263" y="5308708"/>
            <a:ext cx="8805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B0F0"/>
                </a:solidFill>
                <a:hlinkClick r:id="rId2"/>
              </a:rPr>
              <a:t>“El Miedo Escondido”, Un documental sobre la fobia social (</a:t>
            </a:r>
            <a:r>
              <a:rPr lang="es-ES" dirty="0" err="1">
                <a:solidFill>
                  <a:srgbClr val="00B0F0"/>
                </a:solidFill>
                <a:hlinkClick r:id="rId2"/>
              </a:rPr>
              <a:t>Trailer</a:t>
            </a:r>
            <a:r>
              <a:rPr lang="es-ES" dirty="0">
                <a:solidFill>
                  <a:srgbClr val="00B0F0"/>
                </a:solidFill>
                <a:hlinkClick r:id="rId2"/>
              </a:rPr>
              <a:t>) - YouTube</a:t>
            </a:r>
            <a:endParaRPr lang="es-E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5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98985" y="2967335"/>
            <a:ext cx="8194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TRASTRONOS DE ANSIEDAD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2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CADA VEZ QUE MIRAS AL FUTURO,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Y QUIERES SABER QUÉ PASARÁ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PIERDES FUERZA.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PERO SI PERMANECES EN EL PRESENTE,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ENTONCES DAS UN PASO,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Y LUEGO DE AQUEL PASO,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TE TRASLADAS A OTRO PRESENTE.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Y LUEGO ESPERAS QUE DEL PRESENTE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VENGA SUGERIDO EL PRÓXIMO PASO.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DE ESTA MANERA,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ESTÁS PRESENTE TODO EL TIEMPO,</a:t>
            </a:r>
          </a:p>
          <a:p>
            <a:pPr algn="ctr"/>
            <a:r>
              <a:rPr lang="es-ES" b="1" i="1" dirty="0">
                <a:solidFill>
                  <a:srgbClr val="0099CC"/>
                </a:solidFill>
                <a:latin typeface="Arial Narrow" panose="020B0606020202030204" pitchFamily="34" charset="0"/>
              </a:rPr>
              <a:t>Y GANAS FUERZA.</a:t>
            </a:r>
            <a:endParaRPr lang="es-ES" b="1" i="1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749</Words>
  <Application>Microsoft Office PowerPoint</Application>
  <PresentationFormat>Personalizado</PresentationFormat>
  <Paragraphs>84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MAXIMO DE LA PEÑA PRIETO</dc:creator>
  <cp:lastModifiedBy>Usuario de Windows</cp:lastModifiedBy>
  <cp:revision>54</cp:revision>
  <dcterms:created xsi:type="dcterms:W3CDTF">2020-11-23T17:12:45Z</dcterms:created>
  <dcterms:modified xsi:type="dcterms:W3CDTF">2021-10-07T13:46:11Z</dcterms:modified>
</cp:coreProperties>
</file>