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99CC"/>
    <a:srgbClr val="808DEC"/>
    <a:srgbClr val="6699FF"/>
    <a:srgbClr val="0000FF"/>
    <a:srgbClr val="75CCF7"/>
    <a:srgbClr val="71EBFB"/>
    <a:srgbClr val="95A6D7"/>
    <a:srgbClr val="6FA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>
        <p:scale>
          <a:sx n="100" d="100"/>
          <a:sy n="100" d="100"/>
        </p:scale>
        <p:origin x="-14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4E7E8-B002-4344-95B0-67E7828996B6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DB818-B2D8-42CF-8B1E-5004991C97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111395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E7D24-A3AF-4531-893C-E346FC1EA10C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8AE94-E2D9-407F-B6B3-CFED84A97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62734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Laura García Ortega  M-16378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359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Laura García Ortega  M-16378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22C9B217-143B-E94E-97FF-AE7B480C3E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6115" y="337379"/>
            <a:ext cx="2146732" cy="13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97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22C9B217-143B-E94E-97FF-AE7B480C3E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6115" y="337379"/>
            <a:ext cx="2146732" cy="13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97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22C9B217-143B-E94E-97FF-AE7B480C3E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6115" y="337379"/>
            <a:ext cx="2146732" cy="13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97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22C9B217-143B-E94E-97FF-AE7B480C3E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6115" y="337379"/>
            <a:ext cx="2146732" cy="13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9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Laura García Ortega  m-16378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7" descr="Patrón de fondo, Icono&#10;&#10;Descripción generada automáticamente">
            <a:extLst>
              <a:ext uri="{FF2B5EF4-FFF2-40B4-BE49-F238E27FC236}">
                <a16:creationId xmlns="" xmlns:a16="http://schemas.microsoft.com/office/drawing/2014/main" id="{6CFB1524-0EBD-FE42-A1DE-74174EB8B47A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4763" y="0"/>
            <a:ext cx="12182475" cy="6858000"/>
          </a:xfrm>
          <a:prstGeom prst="rect">
            <a:avLst/>
          </a:prstGeom>
        </p:spPr>
      </p:pic>
      <p:pic>
        <p:nvPicPr>
          <p:cNvPr id="10" name="Imagen 8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B3F612FA-A1B9-484D-8771-867F6FADFD0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386115" y="337379"/>
            <a:ext cx="2146732" cy="13622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1" r:id="rId13"/>
    <p:sldLayoutId id="2147483682" r:id="rId14"/>
    <p:sldLayoutId id="2147483683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LzCwxCCj8k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l8hSWQ_S0o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146955" y="2720281"/>
            <a:ext cx="78534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 Narrow" panose="020B0606020202030204" pitchFamily="34" charset="0"/>
              </a:rPr>
              <a:t>MIEDOS EN LA ADOLESCENCIA</a:t>
            </a:r>
            <a:endParaRPr lang="es-ES" sz="4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66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34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71525" y="1997839"/>
            <a:ext cx="1042035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El miedo es un sentimiento normal y necesario en el desarrollo evolutivo</a:t>
            </a:r>
            <a:r>
              <a:rPr lang="es-ES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.</a:t>
            </a:r>
            <a:endParaRPr lang="es-ES" sz="2800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Sirve </a:t>
            </a:r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para </a:t>
            </a:r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sobrevivir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. Gracias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a él nos retiramos cuando existe una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amenaza</a:t>
            </a:r>
            <a:r>
              <a:rPr lang="es-ES" dirty="0" smtClean="0">
                <a:latin typeface="Arial Narrow" panose="020B0606020202030204" pitchFamily="34" charset="0"/>
              </a:rPr>
              <a:t>,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nos advierte de la presencia de un peligro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 y permite evaluar la capacidad que uno tiene para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afrontarlo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y poder protegerse ante posibles riesgos. 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Es </a:t>
            </a:r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una emoción universal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presente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en todas las culturas, suele aparecer desde los 6 meses de vida  y a partir de ahí va evolucionando.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Se convierte en un </a:t>
            </a:r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problema cuando es disfuncional</a:t>
            </a:r>
            <a:r>
              <a:rPr lang="es-ES" sz="2800" b="1" dirty="0">
                <a:solidFill>
                  <a:srgbClr val="0099CC"/>
                </a:solidFill>
              </a:rPr>
              <a:t>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303932" y="5492234"/>
            <a:ext cx="5050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u="sng" dirty="0">
                <a:hlinkClick r:id="rId2"/>
              </a:rPr>
              <a:t>https://www.youtube.com/watch?v=0LzCwxCCj8k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413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550" y="1676400"/>
            <a:ext cx="1005839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De dónde vienen los miedos en la adolescencia </a:t>
            </a:r>
          </a:p>
          <a:p>
            <a:endParaRPr lang="es-ES" dirty="0" smtClean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La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adolescencia es considerada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 una etapa de transición desde el estatus infantil al estatus de </a:t>
            </a:r>
            <a:r>
              <a:rPr lang="es-ES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adulto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.</a:t>
            </a:r>
            <a:endParaRPr lang="es-ES" dirty="0" smtClean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- Hay miedos que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se arrastran de la etapa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infantil. 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Como pueden ser, el no ser aceptado por los demás, el miedo al abandono o al fracaso escolar. </a:t>
            </a:r>
            <a:endParaRPr lang="es-ES" dirty="0" smtClean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- 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Aparecen miedos de adulto.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 Los jóvenes comienzan a experimentar nuevos miedos que pueden etiquetarse como miedos adultos. Estos son, por ejemplo: el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amor/desamor,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el futuro que vendrá́, estar solos, etc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La carencia de </a:t>
            </a:r>
            <a:r>
              <a:rPr lang="es-ES" u="sng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estabilidad emocional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en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el adolescente, es lo que le diferencia de un adulto a la hora de encarar los miedos.</a:t>
            </a:r>
          </a:p>
        </p:txBody>
      </p:sp>
    </p:spTree>
    <p:extLst>
      <p:ext uri="{BB962C8B-B14F-4D97-AF65-F5344CB8AC3E}">
        <p14:creationId xmlns:p14="http://schemas.microsoft.com/office/powerpoint/2010/main" val="31149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81075" y="1955096"/>
            <a:ext cx="1048702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Los miedos más comunes :</a:t>
            </a:r>
            <a:endParaRPr lang="es-ES" sz="2800" b="1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 </a:t>
            </a:r>
          </a:p>
          <a:p>
            <a:pPr fontAlgn="base"/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–    </a:t>
            </a:r>
            <a:r>
              <a:rPr lang="es-ES" b="1" dirty="0" err="1">
                <a:solidFill>
                  <a:srgbClr val="0099CC"/>
                </a:solidFill>
                <a:latin typeface="Arial Narrow" panose="020B0606020202030204" pitchFamily="34" charset="0"/>
              </a:rPr>
              <a:t>Preadolescencia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 (11 a 13 años)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: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Se incrementa de manera significativa el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temor a la crítica y al fracaso.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Se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mantienen e incrementan los miedos sociales y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escolares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y se inician miedos sobre temas económicos y políticos. Al aparecer cambios evolutivos en la propia imagen, pueden nacer miedos relacionados con la autoestima y el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autoconcepto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.</a:t>
            </a:r>
          </a:p>
          <a:p>
            <a:pPr fontAlgn="base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fontAlgn="base"/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–    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Adolescencia (13 a 18 años): </a:t>
            </a:r>
            <a:r>
              <a:rPr lang="es-ES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E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mpiezan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a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desarrollarse miedos que son también característicos de la adultez.  Temas relacionados con la sexualidad, el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autoconcepto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el rendimiento personal, y aspectos sociales, académicos, políticos y económicos. </a:t>
            </a:r>
            <a:endParaRPr lang="es-ES" dirty="0" smtClean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fontAlgn="base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550" y="1694051"/>
            <a:ext cx="1038225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b="1" dirty="0" smtClean="0"/>
          </a:p>
          <a:p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Miedo </a:t>
            </a:r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a NO ser </a:t>
            </a:r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aceptado</a:t>
            </a: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/>
            </a:r>
            <a:b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</a:b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La adolescencia se caracteriza por ser una etapa en la que el joven busca respuestas que le ayuden a descubrirse </a:t>
            </a:r>
            <a:r>
              <a:rPr lang="es-ES" dirty="0" err="1" smtClean="0">
                <a:solidFill>
                  <a:srgbClr val="0099CC"/>
                </a:solidFill>
                <a:latin typeface="Arial Narrow" panose="020B0606020202030204" pitchFamily="34" charset="0"/>
              </a:rPr>
              <a:t>asi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́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mismo. Es decir,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está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en la búsqueda de una identidad que le diferencie de sus padres y le ayude a interactuar con sus iguales.</a:t>
            </a: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El joven experimenta una preocupación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excesiva por ser </a:t>
            </a:r>
            <a:r>
              <a:rPr lang="es-ES" dirty="0" err="1" smtClean="0">
                <a:solidFill>
                  <a:srgbClr val="0099CC"/>
                </a:solidFill>
                <a:latin typeface="Arial Narrow" panose="020B0606020202030204" pitchFamily="34" charset="0"/>
              </a:rPr>
              <a:t>incluído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 en este tipo de grupos formados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por individuos de su edad. No obstante, si no lo logra, esto provocará temor y miedo. Algo muy común en este periodo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.</a:t>
            </a:r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48000" y="19978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1209675" y="1997839"/>
            <a:ext cx="973455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Miedo </a:t>
            </a:r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al amor/desamor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/>
            </a:r>
            <a:b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</a:br>
            <a:endParaRPr lang="es-ES" dirty="0" smtClean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En esta etapa suele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aparecer el amor. Una mezcla de emociones difíciles de definir y más cuando en este periodo los jóvenes experimentan grandes desequilibrios emocionales.</a:t>
            </a: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Si a esto le sumamos la continua búsqueda de identidad, la inseguridad y la inexperiencia características de esta etapa, encontramos que los jóvenes son muy vulnerables a esta emoción compleja y, por tanto, estamos ante uno de los miedos más comunes de este periodo del desarrollo.</a:t>
            </a:r>
          </a:p>
        </p:txBody>
      </p:sp>
    </p:spTree>
    <p:extLst>
      <p:ext uri="{BB962C8B-B14F-4D97-AF65-F5344CB8AC3E}">
        <p14:creationId xmlns:p14="http://schemas.microsoft.com/office/powerpoint/2010/main" val="107228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38225" y="2028824"/>
            <a:ext cx="94869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Miedo </a:t>
            </a:r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a </a:t>
            </a:r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la incertidumbre de lo </a:t>
            </a:r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que </a:t>
            </a:r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está </a:t>
            </a:r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por </a:t>
            </a:r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venir</a:t>
            </a: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/>
            </a:r>
            <a:b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</a:b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Los adolescentes viven inmersos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en expectativas irreales,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gran parte de lo que piensan no es cierto y eso les genera miedo e inseguridad.</a:t>
            </a:r>
          </a:p>
          <a:p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El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miedo a lo que vendrá́ en el futuro y si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serán capaces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de afrontarlo cumpliendo las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expectativas,  a veces les paraliza.</a:t>
            </a:r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4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38300" y="1733550"/>
            <a:ext cx="747712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Cuatro reacciones ante el </a:t>
            </a:r>
            <a:r>
              <a:rPr lang="es-ES" sz="2800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miedo</a:t>
            </a:r>
          </a:p>
          <a:p>
            <a:endParaRPr lang="es-ES" sz="2800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99CC"/>
                </a:solidFill>
                <a:latin typeface="Arial Narrow" panose="020B0606020202030204" pitchFamily="34" charset="0"/>
              </a:rPr>
              <a:t>Agrediendo</a:t>
            </a:r>
            <a:r>
              <a:rPr lang="es-ES" sz="2400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.</a:t>
            </a:r>
            <a:endParaRPr lang="es-ES" sz="2400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99CC"/>
                </a:solidFill>
                <a:latin typeface="Arial Narrow" panose="020B0606020202030204" pitchFamily="34" charset="0"/>
              </a:rPr>
              <a:t>Huyendo.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99CC"/>
                </a:solidFill>
                <a:latin typeface="Arial Narrow" panose="020B0606020202030204" pitchFamily="34" charset="0"/>
              </a:rPr>
              <a:t>Haciéndose el muerto.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99CC"/>
                </a:solidFill>
                <a:latin typeface="Arial Narrow" panose="020B0606020202030204" pitchFamily="34" charset="0"/>
              </a:rPr>
              <a:t>Dando señales de sumisión. </a:t>
            </a:r>
          </a:p>
          <a:p>
            <a:r>
              <a:rPr lang="es-ES" b="1" dirty="0">
                <a:latin typeface="Arial Narrow" panose="020B0606020202030204" pitchFamily="34" charset="0"/>
              </a:rPr>
              <a:t> </a:t>
            </a:r>
            <a:endParaRPr lang="es-ES" b="1" dirty="0" smtClean="0">
              <a:latin typeface="Arial Narrow" panose="020B0606020202030204" pitchFamily="34" charset="0"/>
            </a:endParaRPr>
          </a:p>
          <a:p>
            <a:endParaRPr lang="es-ES" b="1" dirty="0" smtClean="0"/>
          </a:p>
          <a:p>
            <a:r>
              <a:rPr lang="es-ES" b="1" u="sng" dirty="0">
                <a:solidFill>
                  <a:srgbClr val="0099CC"/>
                </a:solidFill>
                <a:hlinkClick r:id="rId2"/>
              </a:rPr>
              <a:t>https://www.youtube.com/watch?v=kl8hSWQ_S0o</a:t>
            </a:r>
            <a:endParaRPr lang="es-ES" b="1" u="sng" dirty="0">
              <a:solidFill>
                <a:srgbClr val="0099CC"/>
              </a:solidFill>
            </a:endParaRPr>
          </a:p>
          <a:p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48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215</TotalTime>
  <Words>104</Words>
  <Application>Microsoft Office PowerPoint</Application>
  <PresentationFormat>Personalizado</PresentationFormat>
  <Paragraphs>43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Ángulos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MAXIMO DE LA PEÑA PRIETO</dc:creator>
  <cp:lastModifiedBy>Usuario de Windows</cp:lastModifiedBy>
  <cp:revision>40</cp:revision>
  <dcterms:created xsi:type="dcterms:W3CDTF">2020-11-23T17:12:45Z</dcterms:created>
  <dcterms:modified xsi:type="dcterms:W3CDTF">2021-10-06T08:57:49Z</dcterms:modified>
</cp:coreProperties>
</file>