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0" r:id="rId4"/>
    <p:sldId id="263" r:id="rId5"/>
    <p:sldId id="266" r:id="rId6"/>
    <p:sldId id="267" r:id="rId7"/>
    <p:sldId id="268"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6327"/>
  </p:normalViewPr>
  <p:slideViewPr>
    <p:cSldViewPr snapToGrid="0" snapToObjects="1">
      <p:cViewPr varScale="1">
        <p:scale>
          <a:sx n="92" d="100"/>
          <a:sy n="92" d="100"/>
        </p:scale>
        <p:origin x="-46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pic>
        <p:nvPicPr>
          <p:cNvPr id="8" name="Imagen 7" descr="Logotipo, nombre de la empresa&#10;&#10;Descripción generada automáticamente">
            <a:extLst>
              <a:ext uri="{FF2B5EF4-FFF2-40B4-BE49-F238E27FC236}">
                <a16:creationId xmlns:a16="http://schemas.microsoft.com/office/drawing/2014/main" xmlns="" id="{22C9B217-143B-E94E-97FF-AE7B480C3EE2}"/>
              </a:ext>
            </a:extLst>
          </p:cNvPr>
          <p:cNvPicPr>
            <a:picLocks noChangeAspect="1"/>
          </p:cNvPicPr>
          <p:nvPr userDrawn="1"/>
        </p:nvPicPr>
        <p:blipFill>
          <a:blip r:embed="rId2"/>
          <a:stretch>
            <a:fillRect/>
          </a:stretch>
        </p:blipFill>
        <p:spPr>
          <a:xfrm>
            <a:off x="386115" y="337379"/>
            <a:ext cx="2146732" cy="1362212"/>
          </a:xfrm>
          <a:prstGeom prst="rect">
            <a:avLst/>
          </a:prstGeom>
        </p:spPr>
      </p:pic>
    </p:spTree>
    <p:extLst>
      <p:ext uri="{BB962C8B-B14F-4D97-AF65-F5344CB8AC3E}">
        <p14:creationId xmlns:p14="http://schemas.microsoft.com/office/powerpoint/2010/main" val="2459197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xmlns="" id="{B9128115-5E2E-8944-BF6F-07C0EB9A4F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xmlns="" id="{C97F0823-D53F-8B48-955C-386ED99C3D1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xmlns="" id="{3A665092-243F-7E46-AC71-4BF5CA076B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EACD2E-62B8-D746-884E-EC4A9538DD72}" type="datetimeFigureOut">
              <a:rPr lang="es-ES" smtClean="0"/>
              <a:t>06/10/2021</a:t>
            </a:fld>
            <a:endParaRPr lang="es-ES"/>
          </a:p>
        </p:txBody>
      </p:sp>
      <p:sp>
        <p:nvSpPr>
          <p:cNvPr id="5" name="Marcador de pie de página 4">
            <a:extLst>
              <a:ext uri="{FF2B5EF4-FFF2-40B4-BE49-F238E27FC236}">
                <a16:creationId xmlns:a16="http://schemas.microsoft.com/office/drawing/2014/main" xmlns="" id="{DED3A19B-0390-754D-9B54-45DF6463B48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xmlns="" id="{178E95DF-1E6F-864F-8F0C-429F594B5E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BA40E-4E22-A242-964A-0EAE14DB7FAF}" type="slidenum">
              <a:rPr lang="es-ES" smtClean="0"/>
              <a:t>‹Nº›</a:t>
            </a:fld>
            <a:endParaRPr lang="es-ES"/>
          </a:p>
        </p:txBody>
      </p:sp>
      <p:pic>
        <p:nvPicPr>
          <p:cNvPr id="8" name="Imagen 7" descr="Patrón de fondo, Icono&#10;&#10;Descripción generada automáticamente">
            <a:extLst>
              <a:ext uri="{FF2B5EF4-FFF2-40B4-BE49-F238E27FC236}">
                <a16:creationId xmlns:a16="http://schemas.microsoft.com/office/drawing/2014/main" xmlns="" id="{6CFB1524-0EBD-FE42-A1DE-74174EB8B47A}"/>
              </a:ext>
            </a:extLst>
          </p:cNvPr>
          <p:cNvPicPr>
            <a:picLocks noChangeAspect="1"/>
          </p:cNvPicPr>
          <p:nvPr userDrawn="1"/>
        </p:nvPicPr>
        <p:blipFill>
          <a:blip r:embed="rId3"/>
          <a:stretch>
            <a:fillRect/>
          </a:stretch>
        </p:blipFill>
        <p:spPr>
          <a:xfrm>
            <a:off x="4762" y="0"/>
            <a:ext cx="12182475" cy="6858000"/>
          </a:xfrm>
          <a:prstGeom prst="rect">
            <a:avLst/>
          </a:prstGeom>
        </p:spPr>
      </p:pic>
      <p:pic>
        <p:nvPicPr>
          <p:cNvPr id="9" name="Imagen 8" descr="Logotipo, nombre de la empresa&#10;&#10;Descripción generada automáticamente">
            <a:extLst>
              <a:ext uri="{FF2B5EF4-FFF2-40B4-BE49-F238E27FC236}">
                <a16:creationId xmlns:a16="http://schemas.microsoft.com/office/drawing/2014/main" xmlns="" id="{B3F612FA-A1B9-484D-8771-867F6FADFD05}"/>
              </a:ext>
            </a:extLst>
          </p:cNvPr>
          <p:cNvPicPr>
            <a:picLocks noChangeAspect="1"/>
          </p:cNvPicPr>
          <p:nvPr userDrawn="1"/>
        </p:nvPicPr>
        <p:blipFill>
          <a:blip r:embed="rId4"/>
          <a:stretch>
            <a:fillRect/>
          </a:stretch>
        </p:blipFill>
        <p:spPr>
          <a:xfrm>
            <a:off x="386115" y="337379"/>
            <a:ext cx="2146732" cy="1362212"/>
          </a:xfrm>
          <a:prstGeom prst="rect">
            <a:avLst/>
          </a:prstGeom>
        </p:spPr>
      </p:pic>
    </p:spTree>
    <p:extLst>
      <p:ext uri="{BB962C8B-B14F-4D97-AF65-F5344CB8AC3E}">
        <p14:creationId xmlns:p14="http://schemas.microsoft.com/office/powerpoint/2010/main" val="2836449025"/>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youtube.com/watch?v=-wm6F89rXhI" TargetMode="External"/><Relationship Id="rId2" Type="http://schemas.openxmlformats.org/officeDocument/2006/relationships/hyperlink" Target="https://www.youtube.com/watch?v=i5RYdTKdwmk" TargetMode="External"/><Relationship Id="rId1" Type="http://schemas.openxmlformats.org/officeDocument/2006/relationships/slideLayout" Target="../slideLayouts/slideLayout1.xml"/><Relationship Id="rId5" Type="http://schemas.openxmlformats.org/officeDocument/2006/relationships/hyperlink" Target="https://www.copmadrid.org/web/el-colegio/hablemos/suicidio/presentacion" TargetMode="External"/><Relationship Id="rId4" Type="http://schemas.openxmlformats.org/officeDocument/2006/relationships/hyperlink" Target="https://www.youtube.com/watch?v=iqHb7Wan98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647394" y="2967335"/>
            <a:ext cx="10897214" cy="923330"/>
          </a:xfrm>
          <a:prstGeom prst="rect">
            <a:avLst/>
          </a:prstGeom>
          <a:noFill/>
        </p:spPr>
        <p:txBody>
          <a:bodyPr wrap="none" lIns="91440" tIns="45720" rIns="91440" bIns="45720">
            <a:spAutoFit/>
          </a:bodyPr>
          <a:lstStyle/>
          <a:p>
            <a:pPr algn="ctr"/>
            <a:r>
              <a:rPr lang="es-ES" sz="5400" b="1" cap="none" spc="300" dirty="0">
                <a:ln w="11430" cmpd="sng">
                  <a:solidFill>
                    <a:schemeClr val="accent1">
                      <a:tint val="10000"/>
                    </a:schemeClr>
                  </a:solidFill>
                  <a:prstDash val="solid"/>
                  <a:miter lim="800000"/>
                </a:ln>
                <a:solidFill>
                  <a:srgbClr val="0099CC"/>
                </a:solidFill>
                <a:effectLst>
                  <a:glow rad="45500">
                    <a:schemeClr val="accent1">
                      <a:satMod val="220000"/>
                      <a:alpha val="35000"/>
                    </a:schemeClr>
                  </a:glow>
                </a:effectLst>
              </a:rPr>
              <a:t>EL SUICIDO EN LA ADOLESCENCIA</a:t>
            </a:r>
          </a:p>
        </p:txBody>
      </p:sp>
    </p:spTree>
    <p:extLst>
      <p:ext uri="{BB962C8B-B14F-4D97-AF65-F5344CB8AC3E}">
        <p14:creationId xmlns:p14="http://schemas.microsoft.com/office/powerpoint/2010/main" val="94702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23" y="2040821"/>
            <a:ext cx="10029825" cy="2862322"/>
          </a:xfrm>
          <a:prstGeom prst="rect">
            <a:avLst/>
          </a:prstGeom>
        </p:spPr>
        <p:txBody>
          <a:bodyPr wrap="square">
            <a:spAutoFit/>
          </a:bodyPr>
          <a:lstStyle/>
          <a:p>
            <a:pPr marL="285750" indent="-285750" algn="just">
              <a:buFont typeface="Wingdings" panose="05000000000000000000" pitchFamily="2" charset="2"/>
              <a:buChar char="Ø"/>
            </a:pPr>
            <a:r>
              <a:rPr lang="es-ES" dirty="0">
                <a:solidFill>
                  <a:srgbClr val="0099CC"/>
                </a:solidFill>
                <a:latin typeface="Arial Narrow" panose="020B0606020202030204" pitchFamily="34" charset="0"/>
              </a:rPr>
              <a:t>Según la Organización Mundial de la Salud (OMS), el suicidio es un problema de salud pública grave a nivel mundial, ya que supone un impacto personal y familiar duradero en las personas allegadas de quién lo comete y un impacto social y económico reseñable en las comunidades, países y sociedades afectadas. </a:t>
            </a:r>
          </a:p>
          <a:p>
            <a:pPr marL="285750" indent="-285750" algn="just">
              <a:buFont typeface="Wingdings" panose="05000000000000000000" pitchFamily="2" charset="2"/>
              <a:buChar char="Ø"/>
            </a:pPr>
            <a:endParaRPr lang="es-ES" dirty="0">
              <a:solidFill>
                <a:srgbClr val="0099CC"/>
              </a:solidFill>
              <a:latin typeface="Arial Narrow" panose="020B0606020202030204" pitchFamily="34" charset="0"/>
            </a:endParaRPr>
          </a:p>
          <a:p>
            <a:pPr algn="just"/>
            <a:endParaRPr lang="es-ES" dirty="0">
              <a:solidFill>
                <a:srgbClr val="0099CC"/>
              </a:solidFill>
              <a:latin typeface="Arial Narrow" panose="020B0606020202030204" pitchFamily="34" charset="0"/>
            </a:endParaRPr>
          </a:p>
          <a:p>
            <a:pPr marL="285750" indent="-285750" algn="just">
              <a:buFont typeface="Wingdings" panose="05000000000000000000" pitchFamily="2" charset="2"/>
              <a:buChar char="Ø"/>
            </a:pPr>
            <a:endParaRPr lang="es-ES" dirty="0">
              <a:solidFill>
                <a:srgbClr val="0099CC"/>
              </a:solidFill>
              <a:latin typeface="Arial Narrow" panose="020B0606020202030204" pitchFamily="34" charset="0"/>
            </a:endParaRPr>
          </a:p>
          <a:p>
            <a:pPr marL="285750" indent="-285750" algn="just">
              <a:buFont typeface="Wingdings" panose="05000000000000000000" pitchFamily="2" charset="2"/>
              <a:buChar char="Ø"/>
            </a:pPr>
            <a:r>
              <a:rPr lang="es-ES" dirty="0">
                <a:solidFill>
                  <a:srgbClr val="0099CC"/>
                </a:solidFill>
                <a:latin typeface="Arial Narrow" panose="020B0606020202030204" pitchFamily="34" charset="0"/>
              </a:rPr>
              <a:t>En España, estudios recientes señalan que se trata de un problema de salud pública creciente y un problema socio-sanitario de primer orden, siendo una de las principales causas de mortalidad en adolescentes duplicando la mortalidad por accidentes de tráfico en esa franja de edad. </a:t>
            </a:r>
          </a:p>
          <a:p>
            <a:pPr marL="285750" indent="-285750" algn="just">
              <a:buFont typeface="Wingdings" panose="05000000000000000000" pitchFamily="2" charset="2"/>
              <a:buChar char="Ø"/>
            </a:pPr>
            <a:endParaRPr lang="es-ES" dirty="0">
              <a:solidFill>
                <a:srgbClr val="0099CC"/>
              </a:solidFill>
              <a:latin typeface="Arial Narrow" panose="020B0606020202030204" pitchFamily="34" charset="0"/>
            </a:endParaRPr>
          </a:p>
        </p:txBody>
      </p:sp>
    </p:spTree>
    <p:extLst>
      <p:ext uri="{BB962C8B-B14F-4D97-AF65-F5344CB8AC3E}">
        <p14:creationId xmlns:p14="http://schemas.microsoft.com/office/powerpoint/2010/main" val="259900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00124" y="1900268"/>
            <a:ext cx="10106025" cy="3416320"/>
          </a:xfrm>
          <a:prstGeom prst="rect">
            <a:avLst/>
          </a:prstGeom>
        </p:spPr>
        <p:txBody>
          <a:bodyPr wrap="square">
            <a:spAutoFit/>
          </a:bodyPr>
          <a:lstStyle/>
          <a:p>
            <a:r>
              <a:rPr lang="es-ES" b="1" dirty="0">
                <a:solidFill>
                  <a:srgbClr val="0099CC"/>
                </a:solidFill>
                <a:latin typeface="Arial Narrow" panose="020B0606020202030204" pitchFamily="34" charset="0"/>
              </a:rPr>
              <a:t>Tipos de Conductas suicidas </a:t>
            </a:r>
          </a:p>
          <a:p>
            <a:pPr algn="just"/>
            <a:endParaRPr lang="es-ES" dirty="0">
              <a:solidFill>
                <a:srgbClr val="0099CC"/>
              </a:solidFill>
              <a:latin typeface="Arial Narrow" panose="020B0606020202030204" pitchFamily="34" charset="0"/>
            </a:endParaRPr>
          </a:p>
          <a:p>
            <a:pPr marL="285750" indent="-285750" algn="just">
              <a:buFont typeface="Wingdings" panose="05000000000000000000" pitchFamily="2" charset="2"/>
              <a:buChar char="ü"/>
            </a:pPr>
            <a:r>
              <a:rPr lang="es-ES" b="1" dirty="0">
                <a:solidFill>
                  <a:srgbClr val="0099CC"/>
                </a:solidFill>
                <a:latin typeface="Arial Narrow" panose="020B0606020202030204" pitchFamily="34" charset="0"/>
              </a:rPr>
              <a:t>Suicidio consumado</a:t>
            </a:r>
            <a:r>
              <a:rPr lang="es-ES" dirty="0">
                <a:solidFill>
                  <a:srgbClr val="0099CC"/>
                </a:solidFill>
                <a:latin typeface="Arial Narrow" panose="020B0606020202030204" pitchFamily="34" charset="0"/>
              </a:rPr>
              <a:t>. Un comportamiento </a:t>
            </a:r>
            <a:r>
              <a:rPr lang="es-ES" dirty="0" err="1">
                <a:solidFill>
                  <a:srgbClr val="0099CC"/>
                </a:solidFill>
                <a:latin typeface="Arial Narrow" panose="020B0606020202030204" pitchFamily="34" charset="0"/>
              </a:rPr>
              <a:t>autoinfligido</a:t>
            </a:r>
            <a:r>
              <a:rPr lang="es-ES" dirty="0">
                <a:solidFill>
                  <a:srgbClr val="0099CC"/>
                </a:solidFill>
                <a:latin typeface="Arial Narrow" panose="020B0606020202030204" pitchFamily="34" charset="0"/>
              </a:rPr>
              <a:t> que resulta en fatalidad y que está asociado con al menos alguna intención de morir como resultado del acto. </a:t>
            </a:r>
          </a:p>
          <a:p>
            <a:pPr marL="285750" indent="-285750" algn="just">
              <a:buFont typeface="Wingdings" panose="05000000000000000000" pitchFamily="2" charset="2"/>
              <a:buChar char="ü"/>
            </a:pPr>
            <a:r>
              <a:rPr lang="es-ES" b="1" dirty="0">
                <a:solidFill>
                  <a:srgbClr val="0099CC"/>
                </a:solidFill>
                <a:latin typeface="Arial Narrow" panose="020B0606020202030204" pitchFamily="34" charset="0"/>
              </a:rPr>
              <a:t>Intento de suicidio </a:t>
            </a:r>
            <a:r>
              <a:rPr lang="es-ES" dirty="0">
                <a:solidFill>
                  <a:srgbClr val="0099CC"/>
                </a:solidFill>
                <a:latin typeface="Arial Narrow" panose="020B0606020202030204" pitchFamily="34" charset="0"/>
              </a:rPr>
              <a:t>.Un comportamiento potencialmente </a:t>
            </a:r>
            <a:r>
              <a:rPr lang="es-ES" dirty="0" err="1">
                <a:solidFill>
                  <a:srgbClr val="0099CC"/>
                </a:solidFill>
                <a:latin typeface="Arial Narrow" panose="020B0606020202030204" pitchFamily="34" charset="0"/>
              </a:rPr>
              <a:t>autoinfligido</a:t>
            </a:r>
            <a:r>
              <a:rPr lang="es-ES" dirty="0">
                <a:solidFill>
                  <a:srgbClr val="0099CC"/>
                </a:solidFill>
                <a:latin typeface="Arial Narrow" panose="020B0606020202030204" pitchFamily="34" charset="0"/>
              </a:rPr>
              <a:t>, asociado con al menos alguna intención de morir. Evidencia la intención del individuo de suicidarse, al menos hasta cierto punto, puede ser explícita o inferirse de la conducta o circunstancia. Un intento de suicidio puede o no resultar en una lesión real. </a:t>
            </a:r>
          </a:p>
          <a:p>
            <a:pPr marL="285750" indent="-285750" algn="just">
              <a:buFont typeface="Wingdings" panose="05000000000000000000" pitchFamily="2" charset="2"/>
              <a:buChar char="ü"/>
            </a:pPr>
            <a:r>
              <a:rPr lang="es-ES" b="1" dirty="0">
                <a:solidFill>
                  <a:srgbClr val="0099CC"/>
                </a:solidFill>
                <a:latin typeface="Arial Narrow" panose="020B0606020202030204" pitchFamily="34" charset="0"/>
              </a:rPr>
              <a:t>Actos preparatorios hacia una conducta suicida inminente. </a:t>
            </a:r>
            <a:r>
              <a:rPr lang="es-ES" dirty="0">
                <a:solidFill>
                  <a:srgbClr val="0099CC"/>
                </a:solidFill>
                <a:latin typeface="Arial Narrow" panose="020B0606020202030204" pitchFamily="34" charset="0"/>
              </a:rPr>
              <a:t>El individuo toma medidas para lesionarse así mismo, pero es detenido por sí mismo o por otros para que no inicien el acto de autolesión antes de que el potencial de daño haya comenzado. </a:t>
            </a:r>
          </a:p>
          <a:p>
            <a:pPr marL="285750" indent="-285750" algn="just">
              <a:buFont typeface="Wingdings" panose="05000000000000000000" pitchFamily="2" charset="2"/>
              <a:buChar char="ü"/>
            </a:pPr>
            <a:r>
              <a:rPr lang="es-ES" b="1" dirty="0">
                <a:solidFill>
                  <a:srgbClr val="0099CC"/>
                </a:solidFill>
                <a:latin typeface="Arial Narrow" panose="020B0606020202030204" pitchFamily="34" charset="0"/>
              </a:rPr>
              <a:t>Ideación suicida. </a:t>
            </a:r>
            <a:r>
              <a:rPr lang="es-ES" dirty="0">
                <a:solidFill>
                  <a:srgbClr val="0099CC"/>
                </a:solidFill>
                <a:latin typeface="Arial Narrow" panose="020B0606020202030204" pitchFamily="34" charset="0"/>
              </a:rPr>
              <a:t>Pensamientos pasivos de querer estar muerto o pensamientos activos de suicidarse, no acompañados de un comportamiento preparatorio.</a:t>
            </a:r>
          </a:p>
        </p:txBody>
      </p:sp>
    </p:spTree>
    <p:extLst>
      <p:ext uri="{BB962C8B-B14F-4D97-AF65-F5344CB8AC3E}">
        <p14:creationId xmlns:p14="http://schemas.microsoft.com/office/powerpoint/2010/main" val="351626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7180" y="1787009"/>
            <a:ext cx="7742970" cy="523220"/>
          </a:xfrm>
          <a:prstGeom prst="rect">
            <a:avLst/>
          </a:prstGeom>
        </p:spPr>
        <p:txBody>
          <a:bodyPr wrap="square">
            <a:spAutoFit/>
          </a:bodyPr>
          <a:lstStyle/>
          <a:p>
            <a:r>
              <a:rPr lang="es-ES" sz="2800" b="1" dirty="0">
                <a:solidFill>
                  <a:srgbClr val="0099CC"/>
                </a:solidFill>
                <a:latin typeface="Arial Narrow" panose="020B0606020202030204" pitchFamily="34" charset="0"/>
              </a:rPr>
              <a:t>Mitos y creencias erróneas sobre el suicidio </a:t>
            </a:r>
          </a:p>
        </p:txBody>
      </p:sp>
      <p:sp>
        <p:nvSpPr>
          <p:cNvPr id="3" name="2 Rectángulo"/>
          <p:cNvSpPr/>
          <p:nvPr/>
        </p:nvSpPr>
        <p:spPr>
          <a:xfrm>
            <a:off x="1162050" y="2460397"/>
            <a:ext cx="9820275" cy="3139321"/>
          </a:xfrm>
          <a:prstGeom prst="rect">
            <a:avLst/>
          </a:prstGeom>
        </p:spPr>
        <p:txBody>
          <a:bodyPr wrap="square">
            <a:spAutoFit/>
          </a:bodyPr>
          <a:lstStyle/>
          <a:p>
            <a:pPr marL="285750" indent="-285750" algn="just">
              <a:buFont typeface="Wingdings" panose="05000000000000000000" pitchFamily="2" charset="2"/>
              <a:buChar char="Ø"/>
            </a:pPr>
            <a:r>
              <a:rPr lang="es-ES" b="1" dirty="0">
                <a:solidFill>
                  <a:srgbClr val="0099CC"/>
                </a:solidFill>
                <a:latin typeface="Arial Narrow" panose="020B0606020202030204" pitchFamily="34" charset="0"/>
              </a:rPr>
              <a:t>Una vez que una persona ha tenido una tentativa de suicido siempre será un suicida. </a:t>
            </a:r>
            <a:r>
              <a:rPr lang="es-ES" dirty="0">
                <a:solidFill>
                  <a:srgbClr val="0099CC"/>
                </a:solidFill>
                <a:latin typeface="Arial Narrow" panose="020B0606020202030204" pitchFamily="34" charset="0"/>
              </a:rPr>
              <a:t>Esta afirmación contrasta con la evidencia que señala que el riesgo de suicidio elevado suele ser específico situacionalmente y de corta duración. Si bien los pensamientos suicidas pueden volver a presentarse, no son permanentes, ni crónicos, ni inamovibles, sino que una persona que ha sufrido previamente pensamientos suicidas o intentos puede tener una vida sana y plena de bienestar. </a:t>
            </a:r>
          </a:p>
          <a:p>
            <a:pPr marL="285750" indent="-285750" algn="just">
              <a:buFont typeface="Wingdings" panose="05000000000000000000" pitchFamily="2" charset="2"/>
              <a:buChar char="Ø"/>
            </a:pPr>
            <a:endParaRPr lang="es-ES" dirty="0">
              <a:solidFill>
                <a:srgbClr val="0099CC"/>
              </a:solidFill>
              <a:latin typeface="Arial Narrow" panose="020B0606020202030204" pitchFamily="34" charset="0"/>
            </a:endParaRPr>
          </a:p>
          <a:p>
            <a:pPr marL="285750" indent="-285750" algn="just">
              <a:buFont typeface="Wingdings" panose="05000000000000000000" pitchFamily="2" charset="2"/>
              <a:buChar char="Ø"/>
            </a:pPr>
            <a:r>
              <a:rPr lang="es-ES" b="1" dirty="0">
                <a:solidFill>
                  <a:srgbClr val="0099CC"/>
                </a:solidFill>
                <a:latin typeface="Arial Narrow" panose="020B0606020202030204" pitchFamily="34" charset="0"/>
              </a:rPr>
              <a:t>Hablar sobre suicidio es una mala idea ya que puede desencadenar más suicidios. </a:t>
            </a:r>
            <a:r>
              <a:rPr lang="es-ES" dirty="0">
                <a:solidFill>
                  <a:srgbClr val="0099CC"/>
                </a:solidFill>
                <a:latin typeface="Arial Narrow" panose="020B0606020202030204" pitchFamily="34" charset="0"/>
              </a:rPr>
              <a:t>Existe un gran estigma asociado al suicidio, por lo que la mayoría de personas que están contemplando el suicidio no saben con quién hablar de ello. Por tanto, más que incentivar o aumentar el riesgo de suicidio, hablar sobre el suicidio de forma abierta y sincera puede ofrecer a la persona la posibilidad de considerar otras opciones o el tiempo para repensar su decisión, por lo que sería la primera medida o acción para prevenir el suicidio. </a:t>
            </a:r>
          </a:p>
        </p:txBody>
      </p:sp>
    </p:spTree>
    <p:extLst>
      <p:ext uri="{BB962C8B-B14F-4D97-AF65-F5344CB8AC3E}">
        <p14:creationId xmlns:p14="http://schemas.microsoft.com/office/powerpoint/2010/main" val="96344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95375" y="1813173"/>
            <a:ext cx="10115550" cy="2862322"/>
          </a:xfrm>
          <a:prstGeom prst="rect">
            <a:avLst/>
          </a:prstGeom>
        </p:spPr>
        <p:txBody>
          <a:bodyPr wrap="square">
            <a:spAutoFit/>
          </a:bodyPr>
          <a:lstStyle/>
          <a:p>
            <a:pPr marL="285750" indent="-285750" algn="just">
              <a:buFont typeface="Wingdings" panose="05000000000000000000" pitchFamily="2" charset="2"/>
              <a:buChar char="Ø"/>
            </a:pPr>
            <a:r>
              <a:rPr lang="es-ES" b="1" dirty="0">
                <a:solidFill>
                  <a:srgbClr val="0099CC"/>
                </a:solidFill>
                <a:latin typeface="Arial Narrow" panose="020B0606020202030204" pitchFamily="34" charset="0"/>
              </a:rPr>
              <a:t>Solo las personas con trastornos mentales manifiestan conductas suicidas o todas las personas que se suicidan están deprimidas. </a:t>
            </a:r>
            <a:r>
              <a:rPr lang="es-ES" dirty="0">
                <a:solidFill>
                  <a:srgbClr val="0099CC"/>
                </a:solidFill>
                <a:latin typeface="Arial Narrow" panose="020B0606020202030204" pitchFamily="34" charset="0"/>
              </a:rPr>
              <a:t>A pesar de que las conductas suicidas son indicativas de una profunda infelicidad y malestar psicológico, no necesariamente pueden estar indicando un trastorno mental. Muchas personas que presentan trastornos mentales no están afectadas por conductas suicidas y no todas las personas que se quitan la vida tienen trastornos mentales. </a:t>
            </a:r>
          </a:p>
          <a:p>
            <a:pPr algn="just"/>
            <a:endParaRPr lang="es-ES" dirty="0">
              <a:solidFill>
                <a:srgbClr val="0099CC"/>
              </a:solidFill>
              <a:latin typeface="Arial Narrow" panose="020B0606020202030204" pitchFamily="34" charset="0"/>
            </a:endParaRPr>
          </a:p>
          <a:p>
            <a:pPr marL="285750" indent="-285750" algn="just">
              <a:buFont typeface="Wingdings" panose="05000000000000000000" pitchFamily="2" charset="2"/>
              <a:buChar char="Ø"/>
            </a:pPr>
            <a:r>
              <a:rPr lang="es-ES" b="1" dirty="0">
                <a:solidFill>
                  <a:srgbClr val="0099CC"/>
                </a:solidFill>
                <a:latin typeface="Arial Narrow" panose="020B0606020202030204" pitchFamily="34" charset="0"/>
              </a:rPr>
              <a:t>La mayoría de suicidios suceden de forma repentina y brusca sin ningún tipo de aviso o advertencia previa. </a:t>
            </a:r>
            <a:r>
              <a:rPr lang="es-ES" dirty="0">
                <a:solidFill>
                  <a:srgbClr val="0099CC"/>
                </a:solidFill>
                <a:latin typeface="Arial Narrow" panose="020B0606020202030204" pitchFamily="34" charset="0"/>
              </a:rPr>
              <a:t>La mayoría de suicidios realizados han sido precedidos por señales de aviso, bien verbales o comportamentales. Sin embargo, un pequeño porcentaje de suicidios ocurren sin aviso. Es importante comprender las señales de aviso y estar atentas a ellas para prevenir un desenlace irreversible. </a:t>
            </a:r>
          </a:p>
        </p:txBody>
      </p:sp>
    </p:spTree>
    <p:extLst>
      <p:ext uri="{BB962C8B-B14F-4D97-AF65-F5344CB8AC3E}">
        <p14:creationId xmlns:p14="http://schemas.microsoft.com/office/powerpoint/2010/main" val="1182205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90624" y="1836926"/>
            <a:ext cx="9591675" cy="1477328"/>
          </a:xfrm>
          <a:prstGeom prst="rect">
            <a:avLst/>
          </a:prstGeom>
        </p:spPr>
        <p:txBody>
          <a:bodyPr wrap="square">
            <a:spAutoFit/>
          </a:bodyPr>
          <a:lstStyle/>
          <a:p>
            <a:pPr marL="285750" indent="-285750" algn="just">
              <a:buFont typeface="Wingdings" panose="05000000000000000000" pitchFamily="2" charset="2"/>
              <a:buChar char="Ø"/>
            </a:pPr>
            <a:r>
              <a:rPr lang="es-ES" b="1" dirty="0">
                <a:solidFill>
                  <a:srgbClr val="0099CC"/>
                </a:solidFill>
                <a:latin typeface="Arial Narrow" panose="020B0606020202030204" pitchFamily="34" charset="0"/>
              </a:rPr>
              <a:t>Quien amenaza con suicidarse nunca se suicida. L</a:t>
            </a:r>
            <a:r>
              <a:rPr lang="es-ES" dirty="0">
                <a:solidFill>
                  <a:srgbClr val="0099CC"/>
                </a:solidFill>
                <a:latin typeface="Arial Narrow" panose="020B0606020202030204" pitchFamily="34" charset="0"/>
              </a:rPr>
              <a:t>as personas que hablan sobre suicidio pueden estar alzando la voz para pedir ayuda y apoyo y no ser una simple llamada de atención. Un número significativo de personas con suicidio pueden estar padeciendo ansiedad, depresión o desesperanza y pueden sentir que no hay otra alternativa a su sufrimiento. La primera medida de prevención del suicidio universal es escuchar y preguntar a las personas que manifiestan algún tipo de verbalización sobre suicidio. </a:t>
            </a:r>
          </a:p>
        </p:txBody>
      </p:sp>
      <p:sp>
        <p:nvSpPr>
          <p:cNvPr id="3" name="2 Rectángulo"/>
          <p:cNvSpPr/>
          <p:nvPr/>
        </p:nvSpPr>
        <p:spPr>
          <a:xfrm>
            <a:off x="1190623" y="3676650"/>
            <a:ext cx="9820275" cy="1477328"/>
          </a:xfrm>
          <a:prstGeom prst="rect">
            <a:avLst/>
          </a:prstGeom>
        </p:spPr>
        <p:txBody>
          <a:bodyPr wrap="square">
            <a:spAutoFit/>
          </a:bodyPr>
          <a:lstStyle/>
          <a:p>
            <a:pPr marL="285750" indent="-285750" algn="just">
              <a:buFont typeface="Wingdings" panose="05000000000000000000" pitchFamily="2" charset="2"/>
              <a:buChar char="Ø"/>
            </a:pPr>
            <a:r>
              <a:rPr lang="es-ES" b="1" dirty="0">
                <a:solidFill>
                  <a:srgbClr val="0099CC"/>
                </a:solidFill>
                <a:latin typeface="Arial Narrow" panose="020B0606020202030204" pitchFamily="34" charset="0"/>
              </a:rPr>
              <a:t>La persona que se suicida quiere morir o está determinada a morir. </a:t>
            </a:r>
            <a:r>
              <a:rPr lang="es-ES" dirty="0">
                <a:solidFill>
                  <a:srgbClr val="0099CC"/>
                </a:solidFill>
                <a:latin typeface="Arial Narrow" panose="020B0606020202030204" pitchFamily="34" charset="0"/>
              </a:rPr>
              <a:t>Las personas con conductas suicidas son con frecuencia ambivalentes en cuanto a la vida y la muerte. Con frecuencia se da una auténtica batalla interna en términos de razones para vivir y morir e incluso algunas personas tras realizar el intento y sufrir daños importantes, se arrepienten y desean vivir, no logrando sobrevivir en ocasiones. Abordar el sufrimiento, la angustia y desesperanza deben ser la clave para prevenir la conducta suicida. </a:t>
            </a:r>
          </a:p>
        </p:txBody>
      </p:sp>
    </p:spTree>
    <p:extLst>
      <p:ext uri="{BB962C8B-B14F-4D97-AF65-F5344CB8AC3E}">
        <p14:creationId xmlns:p14="http://schemas.microsoft.com/office/powerpoint/2010/main" val="1094949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069571" y="1705038"/>
            <a:ext cx="9429404" cy="677108"/>
          </a:xfrm>
          <a:prstGeom prst="rect">
            <a:avLst/>
          </a:prstGeom>
        </p:spPr>
        <p:txBody>
          <a:bodyPr wrap="square">
            <a:spAutoFit/>
          </a:bodyPr>
          <a:lstStyle/>
          <a:p>
            <a:endParaRPr lang="es-ES" sz="2000" dirty="0">
              <a:solidFill>
                <a:srgbClr val="000000"/>
              </a:solidFill>
              <a:latin typeface="Times New Roman" panose="02020603050405020304" pitchFamily="18" charset="0"/>
            </a:endParaRPr>
          </a:p>
          <a:p>
            <a:pPr marL="285750" indent="-285750">
              <a:buFont typeface="Wingdings" panose="05000000000000000000" pitchFamily="2" charset="2"/>
              <a:buChar char="Ø"/>
            </a:pPr>
            <a:r>
              <a:rPr lang="es-ES" dirty="0" err="1">
                <a:solidFill>
                  <a:srgbClr val="0099CC"/>
                </a:solidFill>
                <a:latin typeface="Arial Narrow" panose="020B0606020202030204" pitchFamily="34" charset="0"/>
              </a:rPr>
              <a:t>Aberastury</a:t>
            </a:r>
            <a:r>
              <a:rPr lang="es-ES" dirty="0">
                <a:solidFill>
                  <a:srgbClr val="0099CC"/>
                </a:solidFill>
                <a:latin typeface="Arial Narrow" panose="020B0606020202030204" pitchFamily="34" charset="0"/>
              </a:rPr>
              <a:t>, A; </a:t>
            </a:r>
            <a:r>
              <a:rPr lang="es-ES" dirty="0" err="1">
                <a:solidFill>
                  <a:srgbClr val="0099CC"/>
                </a:solidFill>
                <a:latin typeface="Arial Narrow" panose="020B0606020202030204" pitchFamily="34" charset="0"/>
              </a:rPr>
              <a:t>Knobel</a:t>
            </a:r>
            <a:r>
              <a:rPr lang="es-ES" dirty="0">
                <a:solidFill>
                  <a:srgbClr val="0099CC"/>
                </a:solidFill>
                <a:latin typeface="Arial Narrow" panose="020B0606020202030204" pitchFamily="34" charset="0"/>
              </a:rPr>
              <a:t>, M. (1971). </a:t>
            </a:r>
            <a:r>
              <a:rPr lang="es-ES" i="1" dirty="0">
                <a:solidFill>
                  <a:srgbClr val="0099CC"/>
                </a:solidFill>
                <a:latin typeface="Arial Narrow" panose="020B0606020202030204" pitchFamily="34" charset="0"/>
              </a:rPr>
              <a:t>La adolescencia normal. </a:t>
            </a:r>
            <a:r>
              <a:rPr lang="es-ES" dirty="0">
                <a:solidFill>
                  <a:srgbClr val="0099CC"/>
                </a:solidFill>
                <a:latin typeface="Arial Narrow" panose="020B0606020202030204" pitchFamily="34" charset="0"/>
              </a:rPr>
              <a:t>Buenos Aires, Argentina: Paidós educador. </a:t>
            </a:r>
          </a:p>
        </p:txBody>
      </p:sp>
      <p:sp>
        <p:nvSpPr>
          <p:cNvPr id="3" name="Rectángulo 2"/>
          <p:cNvSpPr/>
          <p:nvPr/>
        </p:nvSpPr>
        <p:spPr>
          <a:xfrm>
            <a:off x="1116676" y="2111949"/>
            <a:ext cx="9335193" cy="954107"/>
          </a:xfrm>
          <a:prstGeom prst="rect">
            <a:avLst/>
          </a:prstGeom>
        </p:spPr>
        <p:txBody>
          <a:bodyPr wrap="square">
            <a:spAutoFit/>
          </a:bodyPr>
          <a:lstStyle/>
          <a:p>
            <a:endParaRPr lang="es-ES" sz="2000" dirty="0">
              <a:solidFill>
                <a:srgbClr val="000000"/>
              </a:solidFill>
              <a:latin typeface="Times New Roman" panose="02020603050405020304" pitchFamily="18" charset="0"/>
            </a:endParaRPr>
          </a:p>
          <a:p>
            <a:pPr marL="285750" indent="-285750">
              <a:buFont typeface="Wingdings" panose="05000000000000000000" pitchFamily="2" charset="2"/>
              <a:buChar char="Ø"/>
            </a:pPr>
            <a:r>
              <a:rPr lang="es-ES" dirty="0">
                <a:solidFill>
                  <a:srgbClr val="0099CC"/>
                </a:solidFill>
                <a:latin typeface="Arial Narrow" panose="020B0606020202030204" pitchFamily="34" charset="0"/>
              </a:rPr>
              <a:t>Bella, M; Fernandez, R y </a:t>
            </a:r>
            <a:r>
              <a:rPr lang="es-ES" dirty="0" err="1">
                <a:solidFill>
                  <a:srgbClr val="0099CC"/>
                </a:solidFill>
                <a:latin typeface="Arial Narrow" panose="020B0606020202030204" pitchFamily="34" charset="0"/>
              </a:rPr>
              <a:t>Willington</a:t>
            </a:r>
            <a:r>
              <a:rPr lang="es-ES" dirty="0">
                <a:solidFill>
                  <a:srgbClr val="0099CC"/>
                </a:solidFill>
                <a:latin typeface="Arial Narrow" panose="020B0606020202030204" pitchFamily="34" charset="0"/>
              </a:rPr>
              <a:t>, J. (2010). Identificación de factores de riesgo en  intentos de suicidio en niños y adolescentes. </a:t>
            </a:r>
          </a:p>
        </p:txBody>
      </p:sp>
      <p:sp>
        <p:nvSpPr>
          <p:cNvPr id="5" name="Rectángulo 4"/>
          <p:cNvSpPr/>
          <p:nvPr/>
        </p:nvSpPr>
        <p:spPr>
          <a:xfrm>
            <a:off x="1069571" y="2724838"/>
            <a:ext cx="9928168" cy="954107"/>
          </a:xfrm>
          <a:prstGeom prst="rect">
            <a:avLst/>
          </a:prstGeom>
        </p:spPr>
        <p:txBody>
          <a:bodyPr wrap="square">
            <a:spAutoFit/>
          </a:bodyPr>
          <a:lstStyle/>
          <a:p>
            <a:pPr algn="just"/>
            <a:endParaRPr lang="es-ES" sz="2000" dirty="0">
              <a:solidFill>
                <a:srgbClr val="0099CC"/>
              </a:solidFill>
              <a:latin typeface="Times New Roman" panose="02020603050405020304" pitchFamily="18" charset="0"/>
            </a:endParaRPr>
          </a:p>
          <a:p>
            <a:pPr marL="285750" indent="-285750" algn="just">
              <a:buFont typeface="Wingdings" panose="05000000000000000000" pitchFamily="2" charset="2"/>
              <a:buChar char="Ø"/>
            </a:pPr>
            <a:r>
              <a:rPr lang="es-ES" dirty="0">
                <a:solidFill>
                  <a:srgbClr val="0099CC"/>
                </a:solidFill>
                <a:latin typeface="Arial Narrow" panose="020B0606020202030204" pitchFamily="34" charset="0"/>
              </a:rPr>
              <a:t>De la Torre </a:t>
            </a:r>
            <a:r>
              <a:rPr lang="es-ES" dirty="0" err="1">
                <a:solidFill>
                  <a:srgbClr val="0099CC"/>
                </a:solidFill>
                <a:latin typeface="Arial Narrow" panose="020B0606020202030204" pitchFamily="34" charset="0"/>
              </a:rPr>
              <a:t>Marti</a:t>
            </a:r>
            <a:r>
              <a:rPr lang="es-ES" dirty="0">
                <a:solidFill>
                  <a:srgbClr val="0099CC"/>
                </a:solidFill>
                <a:latin typeface="Arial Narrow" panose="020B0606020202030204" pitchFamily="34" charset="0"/>
              </a:rPr>
              <a:t>, M. (2013). </a:t>
            </a:r>
            <a:r>
              <a:rPr lang="es-ES" i="1" dirty="0">
                <a:solidFill>
                  <a:srgbClr val="0099CC"/>
                </a:solidFill>
                <a:latin typeface="Arial Narrow" panose="020B0606020202030204" pitchFamily="34" charset="0"/>
              </a:rPr>
              <a:t>Protocolo para la detección y manejo inicial del suicidio. </a:t>
            </a:r>
            <a:r>
              <a:rPr lang="es-ES" dirty="0">
                <a:solidFill>
                  <a:srgbClr val="0099CC"/>
                </a:solidFill>
                <a:latin typeface="Arial Narrow" panose="020B0606020202030204" pitchFamily="34" charset="0"/>
              </a:rPr>
              <a:t>Madrid, España: Guía desarrollada por el Centro de Psicología Aplicada (CPA) y la Universidad Autónoma de Madrid (UAM) </a:t>
            </a:r>
          </a:p>
        </p:txBody>
      </p:sp>
      <p:sp>
        <p:nvSpPr>
          <p:cNvPr id="6" name="Rectángulo 5"/>
          <p:cNvSpPr/>
          <p:nvPr/>
        </p:nvSpPr>
        <p:spPr>
          <a:xfrm>
            <a:off x="1116676" y="3340391"/>
            <a:ext cx="9243752" cy="677108"/>
          </a:xfrm>
          <a:prstGeom prst="rect">
            <a:avLst/>
          </a:prstGeom>
        </p:spPr>
        <p:txBody>
          <a:bodyPr wrap="square">
            <a:spAutoFit/>
          </a:bodyPr>
          <a:lstStyle/>
          <a:p>
            <a:endParaRPr lang="es-ES" sz="2000" dirty="0">
              <a:solidFill>
                <a:srgbClr val="000000"/>
              </a:solidFill>
              <a:latin typeface="Times New Roman" panose="02020603050405020304" pitchFamily="18" charset="0"/>
            </a:endParaRPr>
          </a:p>
          <a:p>
            <a:pPr marL="285750" indent="-285750">
              <a:buFont typeface="Wingdings" panose="05000000000000000000" pitchFamily="2" charset="2"/>
              <a:buChar char="Ø"/>
            </a:pPr>
            <a:r>
              <a:rPr lang="es-ES" dirty="0">
                <a:solidFill>
                  <a:srgbClr val="0099CC"/>
                </a:solidFill>
                <a:latin typeface="Times New Roman" panose="02020603050405020304" pitchFamily="18" charset="0"/>
              </a:rPr>
              <a:t>Durkheim, E. (1985). </a:t>
            </a:r>
            <a:r>
              <a:rPr lang="es-ES" i="1" dirty="0">
                <a:solidFill>
                  <a:srgbClr val="0099CC"/>
                </a:solidFill>
                <a:latin typeface="Times New Roman" panose="02020603050405020304" pitchFamily="18" charset="0"/>
              </a:rPr>
              <a:t>El Suicidio. </a:t>
            </a:r>
            <a:r>
              <a:rPr lang="es-ES" dirty="0">
                <a:solidFill>
                  <a:srgbClr val="0099CC"/>
                </a:solidFill>
                <a:latin typeface="Times New Roman" panose="02020603050405020304" pitchFamily="18" charset="0"/>
              </a:rPr>
              <a:t>Madrid, España: </a:t>
            </a:r>
            <a:r>
              <a:rPr lang="es-ES" dirty="0" err="1">
                <a:solidFill>
                  <a:srgbClr val="0099CC"/>
                </a:solidFill>
                <a:latin typeface="Times New Roman" panose="02020603050405020304" pitchFamily="18" charset="0"/>
              </a:rPr>
              <a:t>Akal</a:t>
            </a:r>
            <a:r>
              <a:rPr lang="es-ES" dirty="0">
                <a:solidFill>
                  <a:srgbClr val="0099CC"/>
                </a:solidFill>
                <a:latin typeface="Times New Roman" panose="02020603050405020304" pitchFamily="18" charset="0"/>
              </a:rPr>
              <a:t> Universitaria </a:t>
            </a:r>
          </a:p>
        </p:txBody>
      </p:sp>
      <p:sp>
        <p:nvSpPr>
          <p:cNvPr id="7" name="6 Rectángulo"/>
          <p:cNvSpPr/>
          <p:nvPr/>
        </p:nvSpPr>
        <p:spPr>
          <a:xfrm>
            <a:off x="1266825" y="5439460"/>
            <a:ext cx="9730914" cy="369332"/>
          </a:xfrm>
          <a:prstGeom prst="rect">
            <a:avLst/>
          </a:prstGeom>
        </p:spPr>
        <p:txBody>
          <a:bodyPr wrap="square">
            <a:spAutoFit/>
          </a:bodyPr>
          <a:lstStyle/>
          <a:p>
            <a:pPr algn="just"/>
            <a:r>
              <a:rPr lang="es-ES" dirty="0">
                <a:solidFill>
                  <a:srgbClr val="0099CC"/>
                </a:solidFill>
                <a:latin typeface="Arial Narrow" panose="020B0606020202030204" pitchFamily="34" charset="0"/>
                <a:hlinkClick r:id="rId2"/>
              </a:rPr>
              <a:t>https://www.youtube.com/watch?v=i5RYdTKdwmk</a:t>
            </a:r>
            <a:r>
              <a:rPr lang="es-ES" dirty="0">
                <a:solidFill>
                  <a:srgbClr val="0099CC"/>
                </a:solidFill>
                <a:latin typeface="Arial Narrow" panose="020B0606020202030204" pitchFamily="34" charset="0"/>
              </a:rPr>
              <a:t>     Testimonio de una madre da testimonio </a:t>
            </a:r>
          </a:p>
        </p:txBody>
      </p:sp>
      <p:sp>
        <p:nvSpPr>
          <p:cNvPr id="9" name="8 Rectángulo"/>
          <p:cNvSpPr/>
          <p:nvPr/>
        </p:nvSpPr>
        <p:spPr>
          <a:xfrm>
            <a:off x="1261763" y="4700796"/>
            <a:ext cx="9190106" cy="369332"/>
          </a:xfrm>
          <a:prstGeom prst="rect">
            <a:avLst/>
          </a:prstGeom>
        </p:spPr>
        <p:txBody>
          <a:bodyPr wrap="square">
            <a:spAutoFit/>
          </a:bodyPr>
          <a:lstStyle/>
          <a:p>
            <a:r>
              <a:rPr lang="es-ES" dirty="0">
                <a:hlinkClick r:id="rId3"/>
              </a:rPr>
              <a:t>https://www.youtube.com/watch?v=-wm6F89rXhI</a:t>
            </a:r>
            <a:r>
              <a:rPr lang="es-ES" dirty="0"/>
              <a:t>         </a:t>
            </a:r>
          </a:p>
        </p:txBody>
      </p:sp>
      <p:sp>
        <p:nvSpPr>
          <p:cNvPr id="10" name="9 Rectángulo"/>
          <p:cNvSpPr/>
          <p:nvPr/>
        </p:nvSpPr>
        <p:spPr>
          <a:xfrm>
            <a:off x="6160619" y="4700796"/>
            <a:ext cx="4362926" cy="369332"/>
          </a:xfrm>
          <a:prstGeom prst="rect">
            <a:avLst/>
          </a:prstGeom>
        </p:spPr>
        <p:txBody>
          <a:bodyPr wrap="none">
            <a:spAutoFit/>
          </a:bodyPr>
          <a:lstStyle/>
          <a:p>
            <a:r>
              <a:rPr lang="es-ES" dirty="0">
                <a:solidFill>
                  <a:srgbClr val="0099CC"/>
                </a:solidFill>
              </a:rPr>
              <a:t>Les </a:t>
            </a:r>
            <a:r>
              <a:rPr lang="es-ES" dirty="0" err="1">
                <a:solidFill>
                  <a:srgbClr val="0099CC"/>
                </a:solidFill>
              </a:rPr>
              <a:t>Luthiers</a:t>
            </a:r>
            <a:r>
              <a:rPr lang="es-ES" dirty="0">
                <a:solidFill>
                  <a:srgbClr val="0099CC"/>
                </a:solidFill>
              </a:rPr>
              <a:t> , La Vida es Hermosa </a:t>
            </a:r>
            <a:r>
              <a:rPr lang="es-ES" dirty="0" err="1">
                <a:solidFill>
                  <a:srgbClr val="0099CC"/>
                </a:solidFill>
              </a:rPr>
              <a:t>Disuacidio</a:t>
            </a:r>
            <a:r>
              <a:rPr lang="es-ES" dirty="0">
                <a:solidFill>
                  <a:srgbClr val="0099CC"/>
                </a:solidFill>
              </a:rPr>
              <a:t> </a:t>
            </a:r>
          </a:p>
        </p:txBody>
      </p:sp>
      <p:sp>
        <p:nvSpPr>
          <p:cNvPr id="11" name="10 Rectángulo"/>
          <p:cNvSpPr/>
          <p:nvPr/>
        </p:nvSpPr>
        <p:spPr>
          <a:xfrm>
            <a:off x="1308869" y="5911334"/>
            <a:ext cx="4995085" cy="369332"/>
          </a:xfrm>
          <a:prstGeom prst="rect">
            <a:avLst/>
          </a:prstGeom>
        </p:spPr>
        <p:txBody>
          <a:bodyPr wrap="none">
            <a:spAutoFit/>
          </a:bodyPr>
          <a:lstStyle/>
          <a:p>
            <a:r>
              <a:rPr lang="es-ES" dirty="0">
                <a:hlinkClick r:id="rId4"/>
              </a:rPr>
              <a:t>https://www.youtube.com/watch?v=iqHb7Wan98E</a:t>
            </a:r>
            <a:endParaRPr lang="es-ES" dirty="0">
              <a:solidFill>
                <a:srgbClr val="0099CC"/>
              </a:solidFill>
            </a:endParaRPr>
          </a:p>
        </p:txBody>
      </p:sp>
      <p:sp>
        <p:nvSpPr>
          <p:cNvPr id="12" name="11 Rectángulo"/>
          <p:cNvSpPr/>
          <p:nvPr/>
        </p:nvSpPr>
        <p:spPr>
          <a:xfrm>
            <a:off x="1302122" y="5039350"/>
            <a:ext cx="9559156" cy="646331"/>
          </a:xfrm>
          <a:prstGeom prst="rect">
            <a:avLst/>
          </a:prstGeom>
        </p:spPr>
        <p:txBody>
          <a:bodyPr wrap="square">
            <a:spAutoFit/>
          </a:bodyPr>
          <a:lstStyle/>
          <a:p>
            <a:r>
              <a:rPr lang="es-ES" dirty="0">
                <a:solidFill>
                  <a:srgbClr val="0066FF"/>
                </a:solidFill>
                <a:hlinkClick r:id="rId5"/>
              </a:rPr>
              <a:t>https://www.copmadrid.org/web/el-colegio/hablemos/suicidio/presentacion</a:t>
            </a:r>
            <a:r>
              <a:rPr lang="es-ES" dirty="0">
                <a:solidFill>
                  <a:srgbClr val="0066FF"/>
                </a:solidFill>
              </a:rPr>
              <a:t> </a:t>
            </a:r>
            <a:r>
              <a:rPr lang="es-ES" dirty="0">
                <a:solidFill>
                  <a:srgbClr val="0099CC"/>
                </a:solidFill>
              </a:rPr>
              <a:t>Hablemos de suicidio</a:t>
            </a:r>
          </a:p>
          <a:p>
            <a:endParaRPr lang="es-ES" dirty="0">
              <a:solidFill>
                <a:srgbClr val="0066FF"/>
              </a:solidFill>
            </a:endParaRPr>
          </a:p>
        </p:txBody>
      </p:sp>
    </p:spTree>
    <p:extLst>
      <p:ext uri="{BB962C8B-B14F-4D97-AF65-F5344CB8AC3E}">
        <p14:creationId xmlns:p14="http://schemas.microsoft.com/office/powerpoint/2010/main" val="225832468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TotalTime>
  <Words>900</Words>
  <Application>Microsoft Office PowerPoint</Application>
  <PresentationFormat>Personalizado</PresentationFormat>
  <Paragraphs>34</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MAXIMO DE LA PEÑA PRIETO</dc:creator>
  <cp:lastModifiedBy>Usuario de Windows</cp:lastModifiedBy>
  <cp:revision>40</cp:revision>
  <dcterms:created xsi:type="dcterms:W3CDTF">2020-11-23T17:12:45Z</dcterms:created>
  <dcterms:modified xsi:type="dcterms:W3CDTF">2021-10-06T18:37:53Z</dcterms:modified>
</cp:coreProperties>
</file>