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5" r:id="rId3"/>
    <p:sldId id="257" r:id="rId4"/>
    <p:sldId id="259" r:id="rId5"/>
    <p:sldId id="272" r:id="rId6"/>
    <p:sldId id="260" r:id="rId7"/>
    <p:sldId id="261" r:id="rId8"/>
    <p:sldId id="263" r:id="rId9"/>
    <p:sldId id="264" r:id="rId10"/>
    <p:sldId id="265" r:id="rId11"/>
    <p:sldId id="266" r:id="rId12"/>
    <p:sldId id="267" r:id="rId13"/>
    <p:sldId id="268" r:id="rId14"/>
    <p:sldId id="269" r:id="rId15"/>
    <p:sldId id="270" r:id="rId16"/>
    <p:sldId id="273" r:id="rId17"/>
  </p:sldIdLst>
  <p:sldSz cx="12192000" cy="6858000"/>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327"/>
  </p:normalViewPr>
  <p:slideViewPr>
    <p:cSldViewPr snapToGrid="0" snapToObjects="1">
      <p:cViewPr varScale="1">
        <p:scale>
          <a:sx n="82" d="100"/>
          <a:sy n="82" d="100"/>
        </p:scale>
        <p:origin x="134"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8" name="Imagen 7" descr="Logotipo, nombre de la empresa&#10;&#10;Descripción generada automáticamente">
            <a:extLst>
              <a:ext uri="{FF2B5EF4-FFF2-40B4-BE49-F238E27FC236}">
                <a16:creationId xmlns:a16="http://schemas.microsoft.com/office/drawing/2014/main" id="{22C9B217-143B-E94E-97FF-AE7B480C3EE2}"/>
              </a:ext>
            </a:extLst>
          </p:cNvPr>
          <p:cNvPicPr>
            <a:picLocks noChangeAspect="1"/>
          </p:cNvPicPr>
          <p:nvPr userDrawn="1"/>
        </p:nvPicPr>
        <p:blipFill>
          <a:blip r:embed="rId2"/>
          <a:stretch>
            <a:fillRect/>
          </a:stretch>
        </p:blipFill>
        <p:spPr>
          <a:xfrm>
            <a:off x="386115" y="337379"/>
            <a:ext cx="2146732" cy="1362212"/>
          </a:xfrm>
          <a:prstGeom prst="rect">
            <a:avLst/>
          </a:prstGeom>
        </p:spPr>
      </p:pic>
    </p:spTree>
    <p:extLst>
      <p:ext uri="{BB962C8B-B14F-4D97-AF65-F5344CB8AC3E}">
        <p14:creationId xmlns:p14="http://schemas.microsoft.com/office/powerpoint/2010/main" val="24591973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9128115-5E2E-8944-BF6F-07C0EB9A4F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C97F0823-D53F-8B48-955C-386ED99C3D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3A665092-243F-7E46-AC71-4BF5CA076B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EACD2E-62B8-D746-884E-EC4A9538DD72}" type="datetimeFigureOut">
              <a:rPr lang="es-ES" smtClean="0"/>
              <a:t>06/10/2021</a:t>
            </a:fld>
            <a:endParaRPr lang="es-ES"/>
          </a:p>
        </p:txBody>
      </p:sp>
      <p:sp>
        <p:nvSpPr>
          <p:cNvPr id="5" name="Marcador de pie de página 4">
            <a:extLst>
              <a:ext uri="{FF2B5EF4-FFF2-40B4-BE49-F238E27FC236}">
                <a16:creationId xmlns:a16="http://schemas.microsoft.com/office/drawing/2014/main" id="{DED3A19B-0390-754D-9B54-45DF6463B4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178E95DF-1E6F-864F-8F0C-429F594B5E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0BA40E-4E22-A242-964A-0EAE14DB7FAF}" type="slidenum">
              <a:rPr lang="es-ES" smtClean="0"/>
              <a:t>‹Nº›</a:t>
            </a:fld>
            <a:endParaRPr lang="es-ES"/>
          </a:p>
        </p:txBody>
      </p:sp>
      <p:pic>
        <p:nvPicPr>
          <p:cNvPr id="8" name="Imagen 7" descr="Patrón de fondo, Icono&#10;&#10;Descripción generada automáticamente">
            <a:extLst>
              <a:ext uri="{FF2B5EF4-FFF2-40B4-BE49-F238E27FC236}">
                <a16:creationId xmlns:a16="http://schemas.microsoft.com/office/drawing/2014/main" id="{6CFB1524-0EBD-FE42-A1DE-74174EB8B47A}"/>
              </a:ext>
            </a:extLst>
          </p:cNvPr>
          <p:cNvPicPr>
            <a:picLocks noChangeAspect="1"/>
          </p:cNvPicPr>
          <p:nvPr userDrawn="1"/>
        </p:nvPicPr>
        <p:blipFill>
          <a:blip r:embed="rId3"/>
          <a:stretch>
            <a:fillRect/>
          </a:stretch>
        </p:blipFill>
        <p:spPr>
          <a:xfrm>
            <a:off x="4762" y="0"/>
            <a:ext cx="12182475" cy="6858000"/>
          </a:xfrm>
          <a:prstGeom prst="rect">
            <a:avLst/>
          </a:prstGeom>
        </p:spPr>
      </p:pic>
      <p:pic>
        <p:nvPicPr>
          <p:cNvPr id="9" name="Imagen 8" descr="Logotipo, nombre de la empresa&#10;&#10;Descripción generada automáticamente">
            <a:extLst>
              <a:ext uri="{FF2B5EF4-FFF2-40B4-BE49-F238E27FC236}">
                <a16:creationId xmlns:a16="http://schemas.microsoft.com/office/drawing/2014/main" id="{B3F612FA-A1B9-484D-8771-867F6FADFD05}"/>
              </a:ext>
            </a:extLst>
          </p:cNvPr>
          <p:cNvPicPr>
            <a:picLocks noChangeAspect="1"/>
          </p:cNvPicPr>
          <p:nvPr userDrawn="1"/>
        </p:nvPicPr>
        <p:blipFill>
          <a:blip r:embed="rId4"/>
          <a:stretch>
            <a:fillRect/>
          </a:stretch>
        </p:blipFill>
        <p:spPr>
          <a:xfrm>
            <a:off x="386115" y="337379"/>
            <a:ext cx="2146732" cy="1362212"/>
          </a:xfrm>
          <a:prstGeom prst="rect">
            <a:avLst/>
          </a:prstGeom>
        </p:spPr>
      </p:pic>
    </p:spTree>
    <p:extLst>
      <p:ext uri="{BB962C8B-B14F-4D97-AF65-F5344CB8AC3E}">
        <p14:creationId xmlns:p14="http://schemas.microsoft.com/office/powerpoint/2010/main" val="2836449025"/>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50606" y="2483240"/>
            <a:ext cx="11747351" cy="2308324"/>
          </a:xfrm>
          <a:prstGeom prst="rect">
            <a:avLst/>
          </a:prstGeom>
          <a:noFill/>
        </p:spPr>
        <p:txBody>
          <a:bodyPr wrap="square" lIns="91440" tIns="45720" rIns="91440" bIns="45720">
            <a:spAutoFit/>
          </a:bodyPr>
          <a:lstStyle/>
          <a:p>
            <a:pPr algn="ctr"/>
            <a:r>
              <a:rPr lang="es-ES" sz="5400" b="1" dirty="0">
                <a:ln w="9525">
                  <a:solidFill>
                    <a:schemeClr val="bg1"/>
                  </a:solidFill>
                  <a:prstDash val="solid"/>
                </a:ln>
                <a:solidFill>
                  <a:srgbClr val="0099CC"/>
                </a:solidFill>
                <a:effectLst>
                  <a:outerShdw blurRad="12700" dist="38100" dir="2700000" algn="tl" rotWithShape="0">
                    <a:schemeClr val="bg1">
                      <a:lumMod val="50000"/>
                    </a:schemeClr>
                  </a:outerShdw>
                </a:effectLst>
              </a:rPr>
              <a:t>TRASTORNOS DE LA CONDUCTA ALIMENTARIA</a:t>
            </a:r>
          </a:p>
          <a:p>
            <a:pPr algn="ctr"/>
            <a:r>
              <a:rPr lang="es-ES" sz="3600" b="1" dirty="0">
                <a:ln w="9525">
                  <a:solidFill>
                    <a:schemeClr val="bg1"/>
                  </a:solidFill>
                  <a:prstDash val="solid"/>
                </a:ln>
                <a:solidFill>
                  <a:srgbClr val="0099CC"/>
                </a:solidFill>
                <a:effectLst>
                  <a:outerShdw blurRad="12700" dist="38100" dir="2700000" algn="tl" rotWithShape="0">
                    <a:schemeClr val="bg1">
                      <a:lumMod val="50000"/>
                    </a:schemeClr>
                  </a:outerShdw>
                </a:effectLst>
              </a:rPr>
              <a:t>ANOREXIA, BULIMIA Y OBESIDAD</a:t>
            </a:r>
            <a:endParaRPr lang="es-ES" sz="3600" b="1" cap="none" spc="0" dirty="0">
              <a:ln w="9525">
                <a:solidFill>
                  <a:schemeClr val="bg1"/>
                </a:solidFill>
                <a:prstDash val="solid"/>
              </a:ln>
              <a:solidFill>
                <a:srgbClr val="0099CC"/>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7243433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85850" y="2133243"/>
            <a:ext cx="9734550" cy="2862322"/>
          </a:xfrm>
          <a:prstGeom prst="rect">
            <a:avLst/>
          </a:prstGeom>
        </p:spPr>
        <p:txBody>
          <a:bodyPr wrap="square">
            <a:spAutoFit/>
          </a:bodyPr>
          <a:lstStyle/>
          <a:p>
            <a:pPr marL="285750" indent="-285750" algn="just">
              <a:buFont typeface="Wingdings" panose="05000000000000000000" pitchFamily="2" charset="2"/>
              <a:buChar char="Ø"/>
            </a:pPr>
            <a:r>
              <a:rPr lang="es-ES" b="1" dirty="0">
                <a:solidFill>
                  <a:srgbClr val="0099CC"/>
                </a:solidFill>
              </a:rPr>
              <a:t>Características familiares: </a:t>
            </a:r>
            <a:r>
              <a:rPr lang="es-ES" dirty="0">
                <a:solidFill>
                  <a:srgbClr val="0099CC"/>
                </a:solidFill>
              </a:rPr>
              <a:t>no existe un patrón típico familiar que provoque la enfermedad de anorexia o bulimia sino que por el contrario, se afirma que hay una gran variabilidad entre las familias. Sin embargo se ha constatado que en las familias en las que aparece esta enfermedad, hay problemas de relación, de comunicación, de expresión afectiva, o desavenencias;  problemas de alcoholismo o de depresión; familias con dificultades en la resolución de conflictos.</a:t>
            </a:r>
          </a:p>
          <a:p>
            <a:pPr algn="just"/>
            <a:endParaRPr lang="es-ES" dirty="0">
              <a:solidFill>
                <a:srgbClr val="0099CC"/>
              </a:solidFill>
            </a:endParaRPr>
          </a:p>
          <a:p>
            <a:pPr marL="285750" indent="-285750" algn="just">
              <a:buFont typeface="Wingdings" panose="05000000000000000000" pitchFamily="2" charset="2"/>
              <a:buChar char="Ø"/>
            </a:pPr>
            <a:r>
              <a:rPr lang="es-ES" b="1" dirty="0">
                <a:solidFill>
                  <a:srgbClr val="0099CC"/>
                </a:solidFill>
              </a:rPr>
              <a:t>Presión social sobre la delgadez </a:t>
            </a:r>
            <a:r>
              <a:rPr lang="es-ES" dirty="0">
                <a:solidFill>
                  <a:srgbClr val="0099CC"/>
                </a:solidFill>
              </a:rPr>
              <a:t>que se ha vivido en los últimos años con los medios de comunicación, la publicidad y la moda, al plantear el canon de belleza y la importancia que da nuestra sociedad del culto al cuerpo y la veneración a los cuerpos delgados proponiendo metas de adelgazamiento. </a:t>
            </a:r>
          </a:p>
        </p:txBody>
      </p:sp>
    </p:spTree>
    <p:extLst>
      <p:ext uri="{BB962C8B-B14F-4D97-AF65-F5344CB8AC3E}">
        <p14:creationId xmlns:p14="http://schemas.microsoft.com/office/powerpoint/2010/main" val="4122729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barn(inVertical)">
                                      <p:cBhvr>
                                        <p:cTn id="10"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71550" y="2091006"/>
            <a:ext cx="10620375" cy="3570208"/>
          </a:xfrm>
          <a:prstGeom prst="rect">
            <a:avLst/>
          </a:prstGeom>
        </p:spPr>
        <p:txBody>
          <a:bodyPr wrap="square">
            <a:spAutoFit/>
          </a:bodyPr>
          <a:lstStyle/>
          <a:p>
            <a:pPr algn="just"/>
            <a:endParaRPr lang="es-ES" sz="2800" b="1" dirty="0">
              <a:solidFill>
                <a:srgbClr val="0099CC"/>
              </a:solidFill>
            </a:endParaRPr>
          </a:p>
          <a:p>
            <a:pPr marL="285750" indent="-285750" algn="just">
              <a:buFont typeface="Wingdings" panose="05000000000000000000" pitchFamily="2" charset="2"/>
              <a:buChar char="ü"/>
            </a:pPr>
            <a:r>
              <a:rPr lang="es-ES" dirty="0">
                <a:solidFill>
                  <a:srgbClr val="0099CC"/>
                </a:solidFill>
              </a:rPr>
              <a:t>La pubertad: considerada como una situación de crisis evolutiva, de cambio biológico en la vida de una persona. </a:t>
            </a:r>
          </a:p>
          <a:p>
            <a:pPr marL="285750" indent="-285750" algn="just">
              <a:buFont typeface="Wingdings" panose="05000000000000000000" pitchFamily="2" charset="2"/>
              <a:buChar char="ü"/>
            </a:pPr>
            <a:r>
              <a:rPr lang="es-ES" dirty="0">
                <a:solidFill>
                  <a:srgbClr val="0099CC"/>
                </a:solidFill>
              </a:rPr>
              <a:t>Las relaciones sociales: la separación de sus familiares o las separaciones de los padres. Las primeras relaciones con el sexo opuesto, los primeros contactos sexuales</a:t>
            </a:r>
          </a:p>
          <a:p>
            <a:pPr marL="285750" indent="-285750" algn="just">
              <a:buFont typeface="Wingdings" panose="05000000000000000000" pitchFamily="2" charset="2"/>
              <a:buChar char="ü"/>
            </a:pPr>
            <a:r>
              <a:rPr lang="es-ES" dirty="0">
                <a:solidFill>
                  <a:srgbClr val="0099CC"/>
                </a:solidFill>
              </a:rPr>
              <a:t>Exigencias profesionales:  cambio a Institutos o Universidades con el consiguiente cambio de amigos, situaciones de alta competitividad</a:t>
            </a:r>
          </a:p>
          <a:p>
            <a:pPr marL="285750" indent="-285750" algn="just">
              <a:buFont typeface="Wingdings" panose="05000000000000000000" pitchFamily="2" charset="2"/>
              <a:buChar char="ü"/>
            </a:pPr>
            <a:r>
              <a:rPr lang="es-ES" dirty="0">
                <a:solidFill>
                  <a:srgbClr val="0099CC"/>
                </a:solidFill>
              </a:rPr>
              <a:t>La necesidad de tomar una decisión importante en las relaciones personales, estudio o trabajo </a:t>
            </a:r>
          </a:p>
          <a:p>
            <a:pPr marL="285750" indent="-285750" algn="just">
              <a:buFont typeface="Wingdings" panose="05000000000000000000" pitchFamily="2" charset="2"/>
              <a:buChar char="ü"/>
            </a:pPr>
            <a:r>
              <a:rPr lang="es-ES" dirty="0">
                <a:solidFill>
                  <a:srgbClr val="0099CC"/>
                </a:solidFill>
              </a:rPr>
              <a:t>Cualquier demanda que sea percibida como por encima de las propias capacidades de respuesta de la persona</a:t>
            </a:r>
          </a:p>
          <a:p>
            <a:pPr marL="285750" indent="-285750" algn="just">
              <a:buFont typeface="Wingdings" panose="05000000000000000000" pitchFamily="2" charset="2"/>
              <a:buChar char="ü"/>
            </a:pPr>
            <a:r>
              <a:rPr lang="es-ES" dirty="0">
                <a:solidFill>
                  <a:srgbClr val="0099CC"/>
                </a:solidFill>
              </a:rPr>
              <a:t>La muerte de un ser querido</a:t>
            </a:r>
          </a:p>
          <a:p>
            <a:pPr marL="285750" indent="-285750" algn="just">
              <a:buFont typeface="Wingdings" panose="05000000000000000000" pitchFamily="2" charset="2"/>
              <a:buChar char="ü"/>
            </a:pPr>
            <a:r>
              <a:rPr lang="es-ES" dirty="0">
                <a:solidFill>
                  <a:srgbClr val="0099CC"/>
                </a:solidFill>
              </a:rPr>
              <a:t>Haber sufrido abusos físicos o psicológicos</a:t>
            </a:r>
          </a:p>
        </p:txBody>
      </p:sp>
      <p:sp>
        <p:nvSpPr>
          <p:cNvPr id="3" name="2 Rectángulo"/>
          <p:cNvSpPr/>
          <p:nvPr/>
        </p:nvSpPr>
        <p:spPr>
          <a:xfrm>
            <a:off x="1210618" y="1806059"/>
            <a:ext cx="4647257" cy="523220"/>
          </a:xfrm>
          <a:prstGeom prst="rect">
            <a:avLst/>
          </a:prstGeom>
        </p:spPr>
        <p:txBody>
          <a:bodyPr wrap="square">
            <a:spAutoFit/>
          </a:bodyPr>
          <a:lstStyle/>
          <a:p>
            <a:r>
              <a:rPr lang="es-ES" sz="2800" b="1" dirty="0">
                <a:solidFill>
                  <a:srgbClr val="0099CC"/>
                </a:solidFill>
              </a:rPr>
              <a:t>Factores precipitantes: </a:t>
            </a:r>
          </a:p>
        </p:txBody>
      </p:sp>
    </p:spTree>
    <p:extLst>
      <p:ext uri="{BB962C8B-B14F-4D97-AF65-F5344CB8AC3E}">
        <p14:creationId xmlns:p14="http://schemas.microsoft.com/office/powerpoint/2010/main" val="1867607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down)">
                                      <p:cBhvr>
                                        <p:cTn id="7" dur="500"/>
                                        <p:tgtEl>
                                          <p:spTgt spid="2">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wipe(down)">
                                      <p:cBhvr>
                                        <p:cTn id="10" dur="500"/>
                                        <p:tgtEl>
                                          <p:spTgt spid="2">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wipe(down)">
                                      <p:cBhvr>
                                        <p:cTn id="13" dur="500"/>
                                        <p:tgtEl>
                                          <p:spTgt spid="2">
                                            <p:txEl>
                                              <p:pRg st="3" end="3"/>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wipe(down)">
                                      <p:cBhvr>
                                        <p:cTn id="16" dur="500"/>
                                        <p:tgtEl>
                                          <p:spTgt spid="2">
                                            <p:txEl>
                                              <p:pRg st="4" end="4"/>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wipe(down)">
                                      <p:cBhvr>
                                        <p:cTn id="19" dur="500"/>
                                        <p:tgtEl>
                                          <p:spTgt spid="2">
                                            <p:txEl>
                                              <p:pRg st="5" end="5"/>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wipe(down)">
                                      <p:cBhvr>
                                        <p:cTn id="22" dur="500"/>
                                        <p:tgtEl>
                                          <p:spTgt spid="2">
                                            <p:txEl>
                                              <p:pRg st="6" end="6"/>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Effect transition="in" filter="wipe(down)">
                                      <p:cBhvr>
                                        <p:cTn id="25" dur="500"/>
                                        <p:tgtEl>
                                          <p:spTgt spid="2">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wipe(down)">
                                      <p:cBhvr>
                                        <p:cTn id="3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85850" y="2224891"/>
            <a:ext cx="9763125" cy="3293209"/>
          </a:xfrm>
          <a:prstGeom prst="rect">
            <a:avLst/>
          </a:prstGeom>
        </p:spPr>
        <p:txBody>
          <a:bodyPr wrap="square">
            <a:spAutoFit/>
          </a:bodyPr>
          <a:lstStyle/>
          <a:p>
            <a:r>
              <a:rPr lang="es-ES" sz="2800" b="1" dirty="0">
                <a:solidFill>
                  <a:srgbClr val="0099CC"/>
                </a:solidFill>
              </a:rPr>
              <a:t>Factores de mantenimiento. </a:t>
            </a:r>
          </a:p>
          <a:p>
            <a:endParaRPr lang="es-ES" dirty="0">
              <a:solidFill>
                <a:srgbClr val="0099CC"/>
              </a:solidFill>
            </a:endParaRPr>
          </a:p>
          <a:p>
            <a:pPr marL="285750" indent="-285750">
              <a:buFont typeface="Wingdings" panose="05000000000000000000" pitchFamily="2" charset="2"/>
              <a:buChar char="ü"/>
            </a:pPr>
            <a:r>
              <a:rPr lang="es-ES" dirty="0">
                <a:solidFill>
                  <a:srgbClr val="0099CC"/>
                </a:solidFill>
              </a:rPr>
              <a:t>Cualquiera de los factores anteriores que siga influyendo en la persona. </a:t>
            </a:r>
          </a:p>
          <a:p>
            <a:pPr marL="285750" indent="-285750">
              <a:buFont typeface="Wingdings" panose="05000000000000000000" pitchFamily="2" charset="2"/>
              <a:buChar char="ü"/>
            </a:pPr>
            <a:r>
              <a:rPr lang="es-ES" dirty="0">
                <a:solidFill>
                  <a:srgbClr val="0099CC"/>
                </a:solidFill>
              </a:rPr>
              <a:t>La misma anorexia o bulimia, que se alimenta de la propia enfermedad, produciendo más enfermedad. </a:t>
            </a:r>
          </a:p>
          <a:p>
            <a:pPr marL="285750" indent="-285750">
              <a:buFont typeface="Wingdings" panose="05000000000000000000" pitchFamily="2" charset="2"/>
              <a:buChar char="ü"/>
            </a:pPr>
            <a:r>
              <a:rPr lang="es-ES" dirty="0">
                <a:solidFill>
                  <a:srgbClr val="0099CC"/>
                </a:solidFill>
              </a:rPr>
              <a:t>Las consecuencias de la inanición provoca una serie de cambios biológicos y psicológicos que evitan el tomar medidas de cambio y de recuperación.</a:t>
            </a:r>
          </a:p>
          <a:p>
            <a:pPr marL="285750" indent="-285750">
              <a:buFont typeface="Wingdings" panose="05000000000000000000" pitchFamily="2" charset="2"/>
              <a:buChar char="ü"/>
            </a:pPr>
            <a:r>
              <a:rPr lang="es-ES" dirty="0">
                <a:solidFill>
                  <a:srgbClr val="0099CC"/>
                </a:solidFill>
              </a:rPr>
              <a:t>Las actitudes y comportamientos de la familia prácticamente giran en relación a la comida, y en lugar de conseguir modificar la conducta de la enferma, logran crear más tensión y más conflicto, provocando más atracones o más rechazo ante la comida, de forma que se convierten en factor de perpetuación. </a:t>
            </a:r>
          </a:p>
        </p:txBody>
      </p:sp>
    </p:spTree>
    <p:extLst>
      <p:ext uri="{BB962C8B-B14F-4D97-AF65-F5344CB8AC3E}">
        <p14:creationId xmlns:p14="http://schemas.microsoft.com/office/powerpoint/2010/main" val="4045696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1000"/>
                                        <p:tgtEl>
                                          <p:spTgt spid="2">
                                            <p:txEl>
                                              <p:pRg st="3" end="3"/>
                                            </p:txEl>
                                          </p:spTgt>
                                        </p:tgtEl>
                                      </p:cBhvr>
                                    </p:animEffect>
                                    <p:anim calcmode="lin" valueType="num">
                                      <p:cBhvr>
                                        <p:cTn id="1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1000"/>
                                        <p:tgtEl>
                                          <p:spTgt spid="2">
                                            <p:txEl>
                                              <p:pRg st="4" end="4"/>
                                            </p:txEl>
                                          </p:spTgt>
                                        </p:tgtEl>
                                      </p:cBhvr>
                                    </p:animEffect>
                                    <p:anim calcmode="lin" valueType="num">
                                      <p:cBhvr>
                                        <p:cTn id="2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1000"/>
                                        <p:tgtEl>
                                          <p:spTgt spid="2">
                                            <p:txEl>
                                              <p:pRg st="5" end="5"/>
                                            </p:txEl>
                                          </p:spTgt>
                                        </p:tgtEl>
                                      </p:cBhvr>
                                    </p:animEffect>
                                    <p:anim calcmode="lin" valueType="num">
                                      <p:cBhvr>
                                        <p:cTn id="2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52525" y="2413338"/>
            <a:ext cx="9839325" cy="1354217"/>
          </a:xfrm>
          <a:prstGeom prst="rect">
            <a:avLst/>
          </a:prstGeom>
        </p:spPr>
        <p:txBody>
          <a:bodyPr wrap="square">
            <a:spAutoFit/>
          </a:bodyPr>
          <a:lstStyle/>
          <a:p>
            <a:pPr marL="457200" indent="-457200" algn="just">
              <a:buFont typeface="Wingdings" panose="05000000000000000000" pitchFamily="2" charset="2"/>
              <a:buChar char="Ø"/>
            </a:pPr>
            <a:r>
              <a:rPr lang="es-ES" sz="2800" b="1" u="sng" dirty="0">
                <a:solidFill>
                  <a:srgbClr val="0099CC"/>
                </a:solidFill>
              </a:rPr>
              <a:t>Obesidad</a:t>
            </a:r>
            <a:r>
              <a:rPr lang="es-ES" sz="2800" dirty="0">
                <a:solidFill>
                  <a:srgbClr val="0099CC"/>
                </a:solidFill>
              </a:rPr>
              <a:t>, </a:t>
            </a:r>
            <a:r>
              <a:rPr lang="es-ES" dirty="0">
                <a:solidFill>
                  <a:srgbClr val="0099CC"/>
                </a:solidFill>
              </a:rPr>
              <a:t>a diferencia de la anorexia y la bulimia nerviosa, la obesidad no se considera un trastorno psiquiátrico. Se trataría de un cuadro médico por exceso de grasa corporal, que a partir de un determinado nivel de peso por encima del considerado peso ideal, podría comportar una serie de riesgos para la salud.</a:t>
            </a:r>
          </a:p>
        </p:txBody>
      </p:sp>
    </p:spTree>
    <p:extLst>
      <p:ext uri="{BB962C8B-B14F-4D97-AF65-F5344CB8AC3E}">
        <p14:creationId xmlns:p14="http://schemas.microsoft.com/office/powerpoint/2010/main" val="2513878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85849" y="1818144"/>
            <a:ext cx="9953625" cy="3139321"/>
          </a:xfrm>
          <a:prstGeom prst="rect">
            <a:avLst/>
          </a:prstGeom>
        </p:spPr>
        <p:txBody>
          <a:bodyPr wrap="square">
            <a:spAutoFit/>
          </a:bodyPr>
          <a:lstStyle/>
          <a:p>
            <a:r>
              <a:rPr lang="es-ES" b="1" dirty="0">
                <a:solidFill>
                  <a:srgbClr val="0099CC"/>
                </a:solidFill>
              </a:rPr>
              <a:t>CONSECUENCIAS DE LA OBESIDAD</a:t>
            </a:r>
          </a:p>
          <a:p>
            <a:endParaRPr lang="es-ES" dirty="0">
              <a:solidFill>
                <a:srgbClr val="0099CC"/>
              </a:solidFill>
            </a:endParaRPr>
          </a:p>
          <a:p>
            <a:pPr marL="285750" indent="-285750" algn="just">
              <a:buFont typeface="Wingdings" panose="05000000000000000000" pitchFamily="2" charset="2"/>
              <a:buChar char="ü"/>
            </a:pPr>
            <a:r>
              <a:rPr lang="es-ES" b="1" dirty="0">
                <a:solidFill>
                  <a:srgbClr val="0099CC"/>
                </a:solidFill>
              </a:rPr>
              <a:t>Consecuencias físicas. </a:t>
            </a:r>
            <a:r>
              <a:rPr lang="es-ES" dirty="0">
                <a:solidFill>
                  <a:srgbClr val="0099CC"/>
                </a:solidFill>
              </a:rPr>
              <a:t>Las personas con sobrepeso en un 20% o más del considerado normal, serían más proclives a presentar alteraciones médicas como hipertensión, diabetes, trastornos cardiovasculares, pulmonares y renales, gota y complicaciones tumorales. El sobrepeso se asocia al aumento de riesgo de muerte. </a:t>
            </a:r>
          </a:p>
          <a:p>
            <a:pPr marL="285750" indent="-285750" algn="just">
              <a:buFont typeface="Wingdings" panose="05000000000000000000" pitchFamily="2" charset="2"/>
              <a:buChar char="ü"/>
            </a:pPr>
            <a:r>
              <a:rPr lang="es-ES" b="1" dirty="0">
                <a:solidFill>
                  <a:srgbClr val="0099CC"/>
                </a:solidFill>
              </a:rPr>
              <a:t>Consecuencias psicológicas: </a:t>
            </a:r>
            <a:r>
              <a:rPr lang="es-ES" dirty="0">
                <a:solidFill>
                  <a:srgbClr val="0099CC"/>
                </a:solidFill>
              </a:rPr>
              <a:t>La obesidad genera una gran carga psicológica. La recuperación de peso, después de haberlo perdido, parece tener un efecto negativo en el estado de ánimo, la autoestima, y la aceptación de la propia imagen, unido a un gran sufrimiento que deriva del prejuicio social. </a:t>
            </a:r>
          </a:p>
          <a:p>
            <a:pPr marL="285750" indent="-285750" algn="just">
              <a:buFont typeface="Wingdings" panose="05000000000000000000" pitchFamily="2" charset="2"/>
              <a:buChar char="ü"/>
            </a:pPr>
            <a:r>
              <a:rPr lang="es-ES" b="1" dirty="0">
                <a:solidFill>
                  <a:srgbClr val="0099CC"/>
                </a:solidFill>
              </a:rPr>
              <a:t>Estéticas: </a:t>
            </a:r>
            <a:r>
              <a:rPr lang="es-ES" dirty="0">
                <a:solidFill>
                  <a:srgbClr val="0099CC"/>
                </a:solidFill>
              </a:rPr>
              <a:t>El ideal actual de belleza lleva al interés de las dietas de adelgazamiento. Muchos de ellos carecen de la base racional y constituyen un peligro para la salud. </a:t>
            </a:r>
          </a:p>
        </p:txBody>
      </p:sp>
    </p:spTree>
    <p:extLst>
      <p:ext uri="{BB962C8B-B14F-4D97-AF65-F5344CB8AC3E}">
        <p14:creationId xmlns:p14="http://schemas.microsoft.com/office/powerpoint/2010/main" val="3599249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wipe(down)">
                                      <p:cBhvr>
                                        <p:cTn id="15" dur="500"/>
                                        <p:tgtEl>
                                          <p:spTgt spid="2">
                                            <p:txEl>
                                              <p:pRg st="3" end="3"/>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wipe(down)">
                                      <p:cBhvr>
                                        <p:cTn id="18"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81099" y="2551837"/>
            <a:ext cx="9434253" cy="1200329"/>
          </a:xfrm>
          <a:prstGeom prst="rect">
            <a:avLst/>
          </a:prstGeom>
        </p:spPr>
        <p:txBody>
          <a:bodyPr wrap="square">
            <a:spAutoFit/>
          </a:bodyPr>
          <a:lstStyle/>
          <a:p>
            <a:pPr algn="just"/>
            <a:r>
              <a:rPr lang="es-ES" b="1" dirty="0">
                <a:solidFill>
                  <a:srgbClr val="0099CC"/>
                </a:solidFill>
              </a:rPr>
              <a:t>PERSONALIDAD Y OBESIDAD</a:t>
            </a:r>
            <a:r>
              <a:rPr lang="es-ES" dirty="0">
                <a:solidFill>
                  <a:srgbClr val="0099CC"/>
                </a:solidFill>
              </a:rPr>
              <a:t> La relación entre ambas no está clara aunque hay estudios que destacan ciertas características de la obesidad: alteración de la imagen corporal, mayor presencia de ansiedad, depresión, somatizaciones, menor sociabilidad junto a un mayor número de problemas sociales y familiares. </a:t>
            </a:r>
          </a:p>
        </p:txBody>
      </p:sp>
    </p:spTree>
    <p:extLst>
      <p:ext uri="{BB962C8B-B14F-4D97-AF65-F5344CB8AC3E}">
        <p14:creationId xmlns:p14="http://schemas.microsoft.com/office/powerpoint/2010/main" val="245995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72342" y="1767006"/>
            <a:ext cx="9476509" cy="923330"/>
          </a:xfrm>
          <a:prstGeom prst="rect">
            <a:avLst/>
          </a:prstGeom>
        </p:spPr>
        <p:txBody>
          <a:bodyPr wrap="square">
            <a:spAutoFit/>
          </a:bodyPr>
          <a:lstStyle/>
          <a:p>
            <a:r>
              <a:rPr lang="es-ES" dirty="0">
                <a:solidFill>
                  <a:srgbClr val="0099CC"/>
                </a:solidFill>
                <a:latin typeface="Times New Roman" panose="02020603050405020304" pitchFamily="18" charset="0"/>
              </a:rPr>
              <a:t>Aguinaga, M., Fernández, L. J. y Varo, J. R. (2000). Trastornos de la conducta alimentaria. Revisión y actualización. </a:t>
            </a:r>
            <a:r>
              <a:rPr lang="es-ES" dirty="0" err="1">
                <a:solidFill>
                  <a:srgbClr val="0099CC"/>
                </a:solidFill>
                <a:latin typeface="Times New Roman" panose="02020603050405020304" pitchFamily="18" charset="0"/>
              </a:rPr>
              <a:t>Eating</a:t>
            </a:r>
            <a:r>
              <a:rPr lang="es-ES" dirty="0">
                <a:solidFill>
                  <a:srgbClr val="0099CC"/>
                </a:solidFill>
                <a:latin typeface="Times New Roman" panose="02020603050405020304" pitchFamily="18" charset="0"/>
              </a:rPr>
              <a:t> </a:t>
            </a:r>
            <a:r>
              <a:rPr lang="es-ES" dirty="0" err="1">
                <a:solidFill>
                  <a:srgbClr val="0099CC"/>
                </a:solidFill>
                <a:latin typeface="Times New Roman" panose="02020603050405020304" pitchFamily="18" charset="0"/>
              </a:rPr>
              <a:t>disorders</a:t>
            </a:r>
            <a:r>
              <a:rPr lang="es-ES" dirty="0">
                <a:solidFill>
                  <a:srgbClr val="0099CC"/>
                </a:solidFill>
                <a:latin typeface="Times New Roman" panose="02020603050405020304" pitchFamily="18" charset="0"/>
              </a:rPr>
              <a:t>, </a:t>
            </a:r>
            <a:r>
              <a:rPr lang="es-ES" i="1" dirty="0">
                <a:solidFill>
                  <a:srgbClr val="0099CC"/>
                </a:solidFill>
                <a:latin typeface="Times New Roman" panose="02020603050405020304" pitchFamily="18" charset="0"/>
              </a:rPr>
              <a:t>Anales </a:t>
            </a:r>
            <a:r>
              <a:rPr lang="es-ES" i="1" dirty="0" err="1">
                <a:solidFill>
                  <a:srgbClr val="0099CC"/>
                </a:solidFill>
                <a:latin typeface="Times New Roman" panose="02020603050405020304" pitchFamily="18" charset="0"/>
              </a:rPr>
              <a:t>Sis</a:t>
            </a:r>
            <a:r>
              <a:rPr lang="es-ES" i="1" dirty="0">
                <a:solidFill>
                  <a:srgbClr val="0099CC"/>
                </a:solidFill>
                <a:latin typeface="Times New Roman" panose="02020603050405020304" pitchFamily="18" charset="0"/>
              </a:rPr>
              <a:t> San Navarra</a:t>
            </a:r>
            <a:r>
              <a:rPr lang="es-ES" dirty="0">
                <a:solidFill>
                  <a:srgbClr val="0099CC"/>
                </a:solidFill>
                <a:latin typeface="Times New Roman" panose="02020603050405020304" pitchFamily="18" charset="0"/>
              </a:rPr>
              <a:t>,</a:t>
            </a:r>
          </a:p>
          <a:p>
            <a:r>
              <a:rPr lang="es-ES" i="1" dirty="0">
                <a:solidFill>
                  <a:srgbClr val="0099CC"/>
                </a:solidFill>
                <a:latin typeface="Times New Roman" panose="02020603050405020304" pitchFamily="18" charset="0"/>
              </a:rPr>
              <a:t>23</a:t>
            </a:r>
            <a:r>
              <a:rPr lang="es-ES" dirty="0">
                <a:solidFill>
                  <a:srgbClr val="0099CC"/>
                </a:solidFill>
                <a:latin typeface="Times New Roman" panose="02020603050405020304" pitchFamily="18" charset="0"/>
              </a:rPr>
              <a:t>(2), 279-292.</a:t>
            </a:r>
            <a:endParaRPr lang="es-ES" dirty="0">
              <a:solidFill>
                <a:srgbClr val="0099CC"/>
              </a:solidFill>
            </a:endParaRPr>
          </a:p>
        </p:txBody>
      </p:sp>
      <p:sp>
        <p:nvSpPr>
          <p:cNvPr id="3" name="Rectángulo 2"/>
          <p:cNvSpPr/>
          <p:nvPr/>
        </p:nvSpPr>
        <p:spPr>
          <a:xfrm>
            <a:off x="1147156" y="2842782"/>
            <a:ext cx="9601199" cy="923330"/>
          </a:xfrm>
          <a:prstGeom prst="rect">
            <a:avLst/>
          </a:prstGeom>
        </p:spPr>
        <p:txBody>
          <a:bodyPr wrap="square">
            <a:spAutoFit/>
          </a:bodyPr>
          <a:lstStyle/>
          <a:p>
            <a:r>
              <a:rPr lang="es-ES" dirty="0">
                <a:solidFill>
                  <a:srgbClr val="0099CC"/>
                </a:solidFill>
                <a:latin typeface="Times New Roman" panose="02020603050405020304" pitchFamily="18" charset="0"/>
              </a:rPr>
              <a:t>Baile, J.I., Guillén, F. y Garrido, E. (2002). Insatisfacción corporal con adolescentes medida con el </a:t>
            </a:r>
            <a:r>
              <a:rPr lang="es-ES" dirty="0" err="1">
                <a:solidFill>
                  <a:srgbClr val="0099CC"/>
                </a:solidFill>
                <a:latin typeface="Times New Roman" panose="02020603050405020304" pitchFamily="18" charset="0"/>
              </a:rPr>
              <a:t>Body</a:t>
            </a:r>
            <a:r>
              <a:rPr lang="es-ES" dirty="0">
                <a:solidFill>
                  <a:srgbClr val="0099CC"/>
                </a:solidFill>
                <a:latin typeface="Times New Roman" panose="02020603050405020304" pitchFamily="18" charset="0"/>
              </a:rPr>
              <a:t> </a:t>
            </a:r>
            <a:r>
              <a:rPr lang="es-ES" dirty="0" err="1">
                <a:solidFill>
                  <a:srgbClr val="0099CC"/>
                </a:solidFill>
                <a:latin typeface="Times New Roman" panose="02020603050405020304" pitchFamily="18" charset="0"/>
              </a:rPr>
              <a:t>Shape</a:t>
            </a:r>
            <a:r>
              <a:rPr lang="es-ES" dirty="0">
                <a:solidFill>
                  <a:srgbClr val="0099CC"/>
                </a:solidFill>
                <a:latin typeface="Times New Roman" panose="02020603050405020304" pitchFamily="18" charset="0"/>
              </a:rPr>
              <a:t> </a:t>
            </a:r>
            <a:r>
              <a:rPr lang="es-ES" dirty="0" err="1">
                <a:solidFill>
                  <a:srgbClr val="0099CC"/>
                </a:solidFill>
                <a:latin typeface="Times New Roman" panose="02020603050405020304" pitchFamily="18" charset="0"/>
              </a:rPr>
              <a:t>Questionnaire</a:t>
            </a:r>
            <a:r>
              <a:rPr lang="es-ES" dirty="0">
                <a:solidFill>
                  <a:srgbClr val="0099CC"/>
                </a:solidFill>
                <a:latin typeface="Times New Roman" panose="02020603050405020304" pitchFamily="18" charset="0"/>
              </a:rPr>
              <a:t> /BSQ): efecto del anonimato, el sexo y la edad. </a:t>
            </a:r>
            <a:r>
              <a:rPr lang="es-ES" i="1" dirty="0">
                <a:solidFill>
                  <a:srgbClr val="0099CC"/>
                </a:solidFill>
                <a:latin typeface="Times New Roman" panose="02020603050405020304" pitchFamily="18" charset="0"/>
              </a:rPr>
              <a:t>Revista Internacional de Psicología Clínica y de la Salud, 2, </a:t>
            </a:r>
            <a:r>
              <a:rPr lang="es-ES" dirty="0">
                <a:solidFill>
                  <a:srgbClr val="0099CC"/>
                </a:solidFill>
                <a:latin typeface="Times New Roman" panose="02020603050405020304" pitchFamily="18" charset="0"/>
              </a:rPr>
              <a:t>439-450.</a:t>
            </a:r>
            <a:endParaRPr lang="es-ES" dirty="0">
              <a:solidFill>
                <a:srgbClr val="0099CC"/>
              </a:solidFill>
            </a:endParaRPr>
          </a:p>
        </p:txBody>
      </p:sp>
      <p:sp>
        <p:nvSpPr>
          <p:cNvPr id="4" name="Rectángulo 3"/>
          <p:cNvSpPr/>
          <p:nvPr/>
        </p:nvSpPr>
        <p:spPr>
          <a:xfrm>
            <a:off x="1147155" y="3987122"/>
            <a:ext cx="9601199" cy="646331"/>
          </a:xfrm>
          <a:prstGeom prst="rect">
            <a:avLst/>
          </a:prstGeom>
        </p:spPr>
        <p:txBody>
          <a:bodyPr wrap="square">
            <a:spAutoFit/>
          </a:bodyPr>
          <a:lstStyle/>
          <a:p>
            <a:r>
              <a:rPr lang="es-ES" dirty="0" err="1">
                <a:solidFill>
                  <a:srgbClr val="0099CC"/>
                </a:solidFill>
                <a:latin typeface="Times New Roman" panose="02020603050405020304" pitchFamily="18" charset="0"/>
              </a:rPr>
              <a:t>Behar</a:t>
            </a:r>
            <a:r>
              <a:rPr lang="es-ES" dirty="0">
                <a:solidFill>
                  <a:srgbClr val="0099CC"/>
                </a:solidFill>
                <a:latin typeface="Times New Roman" panose="02020603050405020304" pitchFamily="18" charset="0"/>
              </a:rPr>
              <a:t>, R. (2004). Trastornos de la conducta alimentaria: Clínica y epidemiología. En </a:t>
            </a:r>
            <a:r>
              <a:rPr lang="es-ES" dirty="0" err="1">
                <a:solidFill>
                  <a:srgbClr val="0099CC"/>
                </a:solidFill>
                <a:latin typeface="Times New Roman" panose="02020603050405020304" pitchFamily="18" charset="0"/>
              </a:rPr>
              <a:t>R.Behar</a:t>
            </a:r>
            <a:r>
              <a:rPr lang="es-ES" dirty="0">
                <a:solidFill>
                  <a:srgbClr val="0099CC"/>
                </a:solidFill>
                <a:latin typeface="Times New Roman" panose="02020603050405020304" pitchFamily="18" charset="0"/>
              </a:rPr>
              <a:t> y G. Figueroa (Eds.), </a:t>
            </a:r>
            <a:r>
              <a:rPr lang="es-ES" i="1" dirty="0">
                <a:solidFill>
                  <a:srgbClr val="0099CC"/>
                </a:solidFill>
                <a:latin typeface="Times New Roman" panose="02020603050405020304" pitchFamily="18" charset="0"/>
              </a:rPr>
              <a:t>Anorexia nerviosa y bulimia. Clínica y terapéutica. </a:t>
            </a:r>
            <a:r>
              <a:rPr lang="es-ES" dirty="0">
                <a:solidFill>
                  <a:srgbClr val="0099CC"/>
                </a:solidFill>
                <a:latin typeface="Times New Roman" panose="02020603050405020304" pitchFamily="18" charset="0"/>
              </a:rPr>
              <a:t>Santiago de Chile: Mediterráneo.</a:t>
            </a:r>
            <a:endParaRPr lang="es-ES" dirty="0">
              <a:solidFill>
                <a:srgbClr val="0099CC"/>
              </a:solidFill>
            </a:endParaRPr>
          </a:p>
        </p:txBody>
      </p:sp>
      <p:sp>
        <p:nvSpPr>
          <p:cNvPr id="5" name="Rectángulo 4"/>
          <p:cNvSpPr/>
          <p:nvPr/>
        </p:nvSpPr>
        <p:spPr>
          <a:xfrm>
            <a:off x="1227512" y="4854463"/>
            <a:ext cx="9795163" cy="646331"/>
          </a:xfrm>
          <a:prstGeom prst="rect">
            <a:avLst/>
          </a:prstGeom>
        </p:spPr>
        <p:txBody>
          <a:bodyPr wrap="square">
            <a:spAutoFit/>
          </a:bodyPr>
          <a:lstStyle/>
          <a:p>
            <a:r>
              <a:rPr lang="es-ES" dirty="0" err="1">
                <a:solidFill>
                  <a:srgbClr val="0099CC"/>
                </a:solidFill>
                <a:latin typeface="Times New Roman" panose="02020603050405020304" pitchFamily="18" charset="0"/>
              </a:rPr>
              <a:t>Behar</a:t>
            </a:r>
            <a:r>
              <a:rPr lang="es-ES" dirty="0">
                <a:solidFill>
                  <a:srgbClr val="0099CC"/>
                </a:solidFill>
                <a:latin typeface="Times New Roman" panose="02020603050405020304" pitchFamily="18" charset="0"/>
              </a:rPr>
              <a:t>, R. (2006). Relación entre los trastornos de la conducta alimentaria y los trastornos afectivos: Una revisión de la evidencia. </a:t>
            </a:r>
            <a:r>
              <a:rPr lang="es-ES" i="1" dirty="0">
                <a:solidFill>
                  <a:srgbClr val="0099CC"/>
                </a:solidFill>
                <a:latin typeface="Times New Roman" panose="02020603050405020304" pitchFamily="18" charset="0"/>
              </a:rPr>
              <a:t>Trastornos del Ánimo, 2</a:t>
            </a:r>
            <a:r>
              <a:rPr lang="es-ES" dirty="0">
                <a:solidFill>
                  <a:srgbClr val="0099CC"/>
                </a:solidFill>
                <a:latin typeface="Times New Roman" panose="02020603050405020304" pitchFamily="18" charset="0"/>
              </a:rPr>
              <a:t>(1), 44-53.</a:t>
            </a:r>
            <a:endParaRPr lang="es-ES" dirty="0">
              <a:solidFill>
                <a:srgbClr val="0099CC"/>
              </a:solidFill>
            </a:endParaRPr>
          </a:p>
        </p:txBody>
      </p:sp>
      <p:sp>
        <p:nvSpPr>
          <p:cNvPr id="6" name="Rectángulo 5"/>
          <p:cNvSpPr/>
          <p:nvPr/>
        </p:nvSpPr>
        <p:spPr>
          <a:xfrm>
            <a:off x="1294014" y="5615630"/>
            <a:ext cx="9637221" cy="646331"/>
          </a:xfrm>
          <a:prstGeom prst="rect">
            <a:avLst/>
          </a:prstGeom>
        </p:spPr>
        <p:txBody>
          <a:bodyPr wrap="square">
            <a:spAutoFit/>
          </a:bodyPr>
          <a:lstStyle/>
          <a:p>
            <a:r>
              <a:rPr lang="es-ES" dirty="0">
                <a:solidFill>
                  <a:srgbClr val="0099CC"/>
                </a:solidFill>
                <a:latin typeface="Times New Roman" panose="02020603050405020304" pitchFamily="18" charset="0"/>
              </a:rPr>
              <a:t>Fernández-Aranda, F. y Turón, V. (2004). </a:t>
            </a:r>
            <a:r>
              <a:rPr lang="es-ES" i="1" dirty="0">
                <a:solidFill>
                  <a:srgbClr val="0099CC"/>
                </a:solidFill>
                <a:latin typeface="Times New Roman" panose="02020603050405020304" pitchFamily="18" charset="0"/>
              </a:rPr>
              <a:t>Trastornos de la alimentación. Guía básica de tratamiento en anorexia y bulimia. </a:t>
            </a:r>
            <a:r>
              <a:rPr lang="es-ES" dirty="0">
                <a:solidFill>
                  <a:srgbClr val="0099CC"/>
                </a:solidFill>
                <a:latin typeface="Times New Roman" panose="02020603050405020304" pitchFamily="18" charset="0"/>
              </a:rPr>
              <a:t>Barcelona: </a:t>
            </a:r>
            <a:r>
              <a:rPr lang="es-ES" dirty="0" err="1">
                <a:solidFill>
                  <a:srgbClr val="0099CC"/>
                </a:solidFill>
                <a:latin typeface="Times New Roman" panose="02020603050405020304" pitchFamily="18" charset="0"/>
              </a:rPr>
              <a:t>Masson</a:t>
            </a:r>
            <a:r>
              <a:rPr lang="es-ES" dirty="0">
                <a:solidFill>
                  <a:srgbClr val="0099CC"/>
                </a:solidFill>
                <a:latin typeface="Times New Roman" panose="02020603050405020304" pitchFamily="18" charset="0"/>
              </a:rPr>
              <a:t>.</a:t>
            </a:r>
            <a:endParaRPr lang="es-ES" dirty="0">
              <a:solidFill>
                <a:srgbClr val="0099CC"/>
              </a:solidFill>
            </a:endParaRPr>
          </a:p>
        </p:txBody>
      </p:sp>
    </p:spTree>
    <p:extLst>
      <p:ext uri="{BB962C8B-B14F-4D97-AF65-F5344CB8AC3E}">
        <p14:creationId xmlns:p14="http://schemas.microsoft.com/office/powerpoint/2010/main" val="2982179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89214" y="2211567"/>
            <a:ext cx="9917084" cy="923330"/>
          </a:xfrm>
          <a:prstGeom prst="rect">
            <a:avLst/>
          </a:prstGeom>
        </p:spPr>
        <p:txBody>
          <a:bodyPr wrap="square">
            <a:spAutoFit/>
          </a:bodyPr>
          <a:lstStyle/>
          <a:p>
            <a:pPr marL="285750" indent="-285750" algn="just">
              <a:buFont typeface="Wingdings" panose="05000000000000000000" pitchFamily="2" charset="2"/>
              <a:buChar char="Ø"/>
            </a:pPr>
            <a:r>
              <a:rPr lang="es-ES" dirty="0">
                <a:solidFill>
                  <a:srgbClr val="0099CC"/>
                </a:solidFill>
                <a:latin typeface="Arial Narrow" panose="020B0606020202030204" pitchFamily="34" charset="0"/>
              </a:rPr>
              <a:t>Los trastornos de la conducta alimentaria no pueden reducirse a los deseos que los adolescentes tienen por controlar el peso, sin tener en cuenta otros aspectos como la expresión de dificultades emocionales internas que inducen a buscar, a través del control de la dieta y del cuerpo, algo de seguridad en la vida. </a:t>
            </a:r>
          </a:p>
        </p:txBody>
      </p:sp>
      <p:sp>
        <p:nvSpPr>
          <p:cNvPr id="3" name="Rectángulo 2"/>
          <p:cNvSpPr/>
          <p:nvPr/>
        </p:nvSpPr>
        <p:spPr>
          <a:xfrm>
            <a:off x="1022465" y="3713146"/>
            <a:ext cx="9850582" cy="646331"/>
          </a:xfrm>
          <a:prstGeom prst="rect">
            <a:avLst/>
          </a:prstGeom>
        </p:spPr>
        <p:txBody>
          <a:bodyPr wrap="square">
            <a:spAutoFit/>
          </a:bodyPr>
          <a:lstStyle/>
          <a:p>
            <a:pPr marL="285750" indent="-285750" algn="just">
              <a:buFont typeface="Wingdings" panose="05000000000000000000" pitchFamily="2" charset="2"/>
              <a:buChar char="Ø"/>
            </a:pPr>
            <a:r>
              <a:rPr lang="es-ES" dirty="0">
                <a:solidFill>
                  <a:srgbClr val="0099CC"/>
                </a:solidFill>
                <a:latin typeface="Arial Narrow" panose="020B0606020202030204" pitchFamily="34" charset="0"/>
              </a:rPr>
              <a:t>Tampoco todas las personas que cuidan su alimentación y su peso, acabarán desarrollando un trastorno de la conducta alimentaria.</a:t>
            </a:r>
          </a:p>
        </p:txBody>
      </p:sp>
    </p:spTree>
    <p:extLst>
      <p:ext uri="{BB962C8B-B14F-4D97-AF65-F5344CB8AC3E}">
        <p14:creationId xmlns:p14="http://schemas.microsoft.com/office/powerpoint/2010/main" val="39091683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31810" y="2551837"/>
            <a:ext cx="9039225" cy="1631216"/>
          </a:xfrm>
          <a:prstGeom prst="rect">
            <a:avLst/>
          </a:prstGeom>
        </p:spPr>
        <p:txBody>
          <a:bodyPr wrap="square">
            <a:spAutoFit/>
          </a:bodyPr>
          <a:lstStyle/>
          <a:p>
            <a:pPr marL="285750" indent="-285750">
              <a:buFont typeface="Wingdings" panose="05000000000000000000" pitchFamily="2" charset="2"/>
              <a:buChar char="Ø"/>
            </a:pPr>
            <a:r>
              <a:rPr lang="es-ES" sz="2800" b="1" u="sng" dirty="0">
                <a:solidFill>
                  <a:srgbClr val="0099CC"/>
                </a:solidFill>
              </a:rPr>
              <a:t>Anorexia nerviosa</a:t>
            </a:r>
            <a:r>
              <a:rPr lang="es-ES" sz="2800" dirty="0">
                <a:solidFill>
                  <a:srgbClr val="0099CC"/>
                </a:solidFill>
              </a:rPr>
              <a:t> </a:t>
            </a:r>
            <a:r>
              <a:rPr lang="es-ES" dirty="0">
                <a:solidFill>
                  <a:srgbClr val="0099CC"/>
                </a:solidFill>
              </a:rPr>
              <a:t>se caracteriza por el rechazo a mantener el peso corporal en los valores mínimos normales. Para ello la persona realiza dietas muy restringidas limitadas a unos pocos alimentos con la finalidad de perder peso, debido a un miedo intenso a ganar peso y a una alteración en la percepción de la forma y tamaño de su cuerpo, de su imagen corporal. </a:t>
            </a:r>
          </a:p>
        </p:txBody>
      </p:sp>
    </p:spTree>
    <p:extLst>
      <p:ext uri="{BB962C8B-B14F-4D97-AF65-F5344CB8AC3E}">
        <p14:creationId xmlns:p14="http://schemas.microsoft.com/office/powerpoint/2010/main" val="31060122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62532" y="1748909"/>
            <a:ext cx="3797130" cy="369332"/>
          </a:xfrm>
          <a:prstGeom prst="rect">
            <a:avLst/>
          </a:prstGeom>
        </p:spPr>
        <p:txBody>
          <a:bodyPr wrap="none">
            <a:spAutoFit/>
          </a:bodyPr>
          <a:lstStyle/>
          <a:p>
            <a:r>
              <a:rPr lang="es-ES" b="1" dirty="0">
                <a:solidFill>
                  <a:srgbClr val="0099CC"/>
                </a:solidFill>
              </a:rPr>
              <a:t>CONSECUENCIAS EN LA SALUD FÍSICA </a:t>
            </a:r>
            <a:endParaRPr lang="es-ES" dirty="0">
              <a:solidFill>
                <a:srgbClr val="0099CC"/>
              </a:solidFill>
            </a:endParaRPr>
          </a:p>
        </p:txBody>
      </p:sp>
      <p:sp>
        <p:nvSpPr>
          <p:cNvPr id="3" name="2 Rectángulo"/>
          <p:cNvSpPr/>
          <p:nvPr/>
        </p:nvSpPr>
        <p:spPr>
          <a:xfrm>
            <a:off x="2190750" y="2276892"/>
            <a:ext cx="8429625" cy="3416320"/>
          </a:xfrm>
          <a:prstGeom prst="rect">
            <a:avLst/>
          </a:prstGeom>
        </p:spPr>
        <p:txBody>
          <a:bodyPr wrap="square">
            <a:spAutoFit/>
          </a:bodyPr>
          <a:lstStyle/>
          <a:p>
            <a:pPr marL="285750" indent="-285750">
              <a:buFont typeface="Wingdings" panose="05000000000000000000" pitchFamily="2" charset="2"/>
              <a:buChar char="ü"/>
            </a:pPr>
            <a:r>
              <a:rPr lang="es-ES" dirty="0">
                <a:solidFill>
                  <a:srgbClr val="0099CC"/>
                </a:solidFill>
              </a:rPr>
              <a:t>Desaparece la menstruación</a:t>
            </a:r>
          </a:p>
          <a:p>
            <a:pPr marL="285750" indent="-285750">
              <a:buFont typeface="Wingdings" panose="05000000000000000000" pitchFamily="2" charset="2"/>
              <a:buChar char="ü"/>
            </a:pPr>
            <a:r>
              <a:rPr lang="es-ES" dirty="0">
                <a:solidFill>
                  <a:srgbClr val="0099CC"/>
                </a:solidFill>
              </a:rPr>
              <a:t>Aparece estreñimiento, sensación de plenitud y de hinchazón</a:t>
            </a:r>
          </a:p>
          <a:p>
            <a:pPr marL="285750" indent="-285750">
              <a:buFont typeface="Wingdings" panose="05000000000000000000" pitchFamily="2" charset="2"/>
              <a:buChar char="ü"/>
            </a:pPr>
            <a:r>
              <a:rPr lang="es-ES" dirty="0">
                <a:solidFill>
                  <a:srgbClr val="0099CC"/>
                </a:solidFill>
              </a:rPr>
              <a:t>Complicaciones renales y cardiovasculares siendo las más frecuentes la bradicardia y la hipotensión y arritmias</a:t>
            </a:r>
          </a:p>
          <a:p>
            <a:pPr marL="285750" indent="-285750">
              <a:buFont typeface="Wingdings" panose="05000000000000000000" pitchFamily="2" charset="2"/>
              <a:buChar char="ü"/>
            </a:pPr>
            <a:r>
              <a:rPr lang="es-ES" dirty="0">
                <a:solidFill>
                  <a:srgbClr val="0099CC"/>
                </a:solidFill>
              </a:rPr>
              <a:t>Riesgo de muerte súbita</a:t>
            </a:r>
          </a:p>
          <a:p>
            <a:pPr marL="285750" indent="-285750">
              <a:buFont typeface="Wingdings" panose="05000000000000000000" pitchFamily="2" charset="2"/>
              <a:buChar char="ü"/>
            </a:pPr>
            <a:r>
              <a:rPr lang="es-ES" dirty="0">
                <a:solidFill>
                  <a:srgbClr val="0099CC"/>
                </a:solidFill>
              </a:rPr>
              <a:t>Aumento del vello, llamado lanugo, en brazos, piernas, hombros, espalda y cara</a:t>
            </a:r>
          </a:p>
          <a:p>
            <a:pPr marL="285750" indent="-285750">
              <a:buFont typeface="Wingdings" panose="05000000000000000000" pitchFamily="2" charset="2"/>
              <a:buChar char="ü"/>
            </a:pPr>
            <a:r>
              <a:rPr lang="es-ES" dirty="0">
                <a:solidFill>
                  <a:srgbClr val="0099CC"/>
                </a:solidFill>
              </a:rPr>
              <a:t>La piel del cuerpo se reseca y agrieta, se puede llegar a alcanzar una coloración amarillenta de piel en las extremidades</a:t>
            </a:r>
          </a:p>
          <a:p>
            <a:pPr marL="285750" indent="-285750">
              <a:buFont typeface="Wingdings" panose="05000000000000000000" pitchFamily="2" charset="2"/>
              <a:buChar char="ü"/>
            </a:pPr>
            <a:r>
              <a:rPr lang="es-ES" dirty="0">
                <a:solidFill>
                  <a:srgbClr val="0099CC"/>
                </a:solidFill>
              </a:rPr>
              <a:t>El cabello se seca, pierde brillo y cae abundantemente</a:t>
            </a:r>
          </a:p>
          <a:p>
            <a:pPr marL="285750" indent="-285750">
              <a:buFont typeface="Wingdings" panose="05000000000000000000" pitchFamily="2" charset="2"/>
              <a:buChar char="ü"/>
            </a:pPr>
            <a:r>
              <a:rPr lang="es-ES" dirty="0">
                <a:solidFill>
                  <a:srgbClr val="0099CC"/>
                </a:solidFill>
              </a:rPr>
              <a:t>Las uñas se vuelven quebradizas</a:t>
            </a:r>
          </a:p>
          <a:p>
            <a:pPr marL="285750" indent="-285750">
              <a:buFont typeface="Wingdings" panose="05000000000000000000" pitchFamily="2" charset="2"/>
              <a:buChar char="ü"/>
            </a:pPr>
            <a:r>
              <a:rPr lang="es-ES" dirty="0">
                <a:solidFill>
                  <a:srgbClr val="0099CC"/>
                </a:solidFill>
              </a:rPr>
              <a:t>Los huesos también se resienten, y puede producirse un estancamiento en el crecimiento y no llegar a alcanzar la talla previsible</a:t>
            </a:r>
          </a:p>
        </p:txBody>
      </p:sp>
    </p:spTree>
    <p:extLst>
      <p:ext uri="{BB962C8B-B14F-4D97-AF65-F5344CB8AC3E}">
        <p14:creationId xmlns:p14="http://schemas.microsoft.com/office/powerpoint/2010/main" val="2777236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500"/>
                                        <p:tgtEl>
                                          <p:spTgt spid="3">
                                            <p:txEl>
                                              <p:pRg st="3" end="3"/>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down)">
                                      <p:cBhvr>
                                        <p:cTn id="24" dur="500"/>
                                        <p:tgtEl>
                                          <p:spTgt spid="3">
                                            <p:txEl>
                                              <p:pRg st="4" end="4"/>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wipe(down)">
                                      <p:cBhvr>
                                        <p:cTn id="30" dur="500"/>
                                        <p:tgtEl>
                                          <p:spTgt spid="3">
                                            <p:txEl>
                                              <p:pRg st="6" end="6"/>
                                            </p:txEl>
                                          </p:spTgt>
                                        </p:tgtEl>
                                      </p:cBhvr>
                                    </p:animEffect>
                                  </p:childTnLst>
                                </p:cTn>
                              </p:par>
                              <p:par>
                                <p:cTn id="31" presetID="22" presetClass="entr" presetSubtype="4"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wipe(down)">
                                      <p:cBhvr>
                                        <p:cTn id="33" dur="500"/>
                                        <p:tgtEl>
                                          <p:spTgt spid="3">
                                            <p:txEl>
                                              <p:pRg st="7" end="7"/>
                                            </p:txEl>
                                          </p:spTgt>
                                        </p:tgtEl>
                                      </p:cBhvr>
                                    </p:animEffect>
                                  </p:childTnLst>
                                </p:cTn>
                              </p:par>
                              <p:par>
                                <p:cTn id="34" presetID="22" presetClass="entr" presetSubtype="4" fill="hold"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wipe(down)">
                                      <p:cBhvr>
                                        <p:cTn id="3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904999" y="2101066"/>
            <a:ext cx="8753475" cy="3139321"/>
          </a:xfrm>
          <a:prstGeom prst="rect">
            <a:avLst/>
          </a:prstGeom>
        </p:spPr>
        <p:txBody>
          <a:bodyPr wrap="square">
            <a:spAutoFit/>
          </a:bodyPr>
          <a:lstStyle/>
          <a:p>
            <a:pPr marL="285750" indent="-285750" algn="just">
              <a:buFont typeface="Wingdings" panose="05000000000000000000" pitchFamily="2" charset="2"/>
              <a:buChar char="ü"/>
            </a:pPr>
            <a:r>
              <a:rPr lang="es-ES" dirty="0">
                <a:solidFill>
                  <a:srgbClr val="0099CC"/>
                </a:solidFill>
              </a:rPr>
              <a:t>Gran insatisfacción y un nivel de autoestima muy bajo debido a las actitudes y pensamientos negativos que tiene hacia su cuerpo y hacia sí mismos</a:t>
            </a:r>
          </a:p>
          <a:p>
            <a:pPr marL="285750" indent="-285750" algn="just">
              <a:buFont typeface="Wingdings" panose="05000000000000000000" pitchFamily="2" charset="2"/>
              <a:buChar char="ü"/>
            </a:pPr>
            <a:r>
              <a:rPr lang="es-ES" dirty="0">
                <a:solidFill>
                  <a:srgbClr val="0099CC"/>
                </a:solidFill>
              </a:rPr>
              <a:t>Distorsión del pensamiento que suele presentarse en forma de tremendas exageraciones y generalizaciones</a:t>
            </a:r>
          </a:p>
          <a:p>
            <a:pPr marL="285750" indent="-285750" algn="just">
              <a:buFont typeface="Wingdings" panose="05000000000000000000" pitchFamily="2" charset="2"/>
              <a:buChar char="ü"/>
            </a:pPr>
            <a:r>
              <a:rPr lang="es-ES" dirty="0">
                <a:solidFill>
                  <a:srgbClr val="0099CC"/>
                </a:solidFill>
              </a:rPr>
              <a:t>Cambia el carácter y se va mostrando más susceptible, irritable y ansioso, con cambios bruscos en su estado de ánimo, perdiendo el interés por lo que le rodea</a:t>
            </a:r>
          </a:p>
          <a:p>
            <a:pPr marL="285750" indent="-285750" algn="just">
              <a:buFont typeface="Wingdings" panose="05000000000000000000" pitchFamily="2" charset="2"/>
              <a:buChar char="ü"/>
            </a:pPr>
            <a:r>
              <a:rPr lang="es-ES" dirty="0">
                <a:solidFill>
                  <a:srgbClr val="0099CC"/>
                </a:solidFill>
              </a:rPr>
              <a:t>Aparecen trastornos como la depresión, la ansiedad, la fobia, o pensamientos obsesivos, rituales y compulsiones.</a:t>
            </a:r>
          </a:p>
          <a:p>
            <a:pPr marL="285750" indent="-285750" algn="just">
              <a:buFont typeface="Wingdings" panose="05000000000000000000" pitchFamily="2" charset="2"/>
              <a:buChar char="ü"/>
            </a:pPr>
            <a:r>
              <a:rPr lang="es-ES" dirty="0">
                <a:solidFill>
                  <a:srgbClr val="0099CC"/>
                </a:solidFill>
              </a:rPr>
              <a:t> Su forma de comer se lentifica, esparce la comida en el plato, la manosea, se pesa con frecuencia, palpa de forma repetida partes de su cuerpo, recoge información de recetas y calorías</a:t>
            </a:r>
          </a:p>
        </p:txBody>
      </p:sp>
      <p:sp>
        <p:nvSpPr>
          <p:cNvPr id="3" name="2 Rectángulo"/>
          <p:cNvSpPr/>
          <p:nvPr/>
        </p:nvSpPr>
        <p:spPr>
          <a:xfrm>
            <a:off x="1904999" y="5240387"/>
            <a:ext cx="8572500" cy="646331"/>
          </a:xfrm>
          <a:prstGeom prst="rect">
            <a:avLst/>
          </a:prstGeom>
        </p:spPr>
        <p:txBody>
          <a:bodyPr wrap="square">
            <a:spAutoFit/>
          </a:bodyPr>
          <a:lstStyle/>
          <a:p>
            <a:pPr marL="285750" indent="-285750" algn="just">
              <a:buFont typeface="Wingdings" panose="05000000000000000000" pitchFamily="2" charset="2"/>
              <a:buChar char="ü"/>
            </a:pPr>
            <a:r>
              <a:rPr lang="es-ES" dirty="0">
                <a:solidFill>
                  <a:srgbClr val="0099CC"/>
                </a:solidFill>
              </a:rPr>
              <a:t>Puede aparecer un Trastorno de personalidad obsesivo-compulsivo o Trastorno por evitación</a:t>
            </a:r>
          </a:p>
        </p:txBody>
      </p:sp>
      <p:sp>
        <p:nvSpPr>
          <p:cNvPr id="4" name="3 Rectángulo"/>
          <p:cNvSpPr/>
          <p:nvPr/>
        </p:nvSpPr>
        <p:spPr>
          <a:xfrm>
            <a:off x="1257299" y="1626185"/>
            <a:ext cx="9534525" cy="369332"/>
          </a:xfrm>
          <a:prstGeom prst="rect">
            <a:avLst/>
          </a:prstGeom>
        </p:spPr>
        <p:txBody>
          <a:bodyPr wrap="square">
            <a:spAutoFit/>
          </a:bodyPr>
          <a:lstStyle/>
          <a:p>
            <a:r>
              <a:rPr lang="es-ES" b="1" dirty="0">
                <a:solidFill>
                  <a:srgbClr val="0099CC"/>
                </a:solidFill>
              </a:rPr>
              <a:t>CONSECUENCIAS PSICOLÓGICAS Y DEL COMPORTAMIENTO</a:t>
            </a:r>
            <a:endParaRPr lang="es-ES" dirty="0">
              <a:solidFill>
                <a:srgbClr val="0099CC"/>
              </a:solidFill>
            </a:endParaRPr>
          </a:p>
        </p:txBody>
      </p:sp>
    </p:spTree>
    <p:extLst>
      <p:ext uri="{BB962C8B-B14F-4D97-AF65-F5344CB8AC3E}">
        <p14:creationId xmlns:p14="http://schemas.microsoft.com/office/powerpoint/2010/main" val="401316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barn(inVertical)">
                                      <p:cBhvr>
                                        <p:cTn id="11" dur="500"/>
                                        <p:tgtEl>
                                          <p:spTgt spid="2">
                                            <p:txEl>
                                              <p:pRg st="0" end="0"/>
                                            </p:txEl>
                                          </p:spTgt>
                                        </p:tgtEl>
                                      </p:cBhvr>
                                    </p:animEffect>
                                  </p:childTnLst>
                                </p:cTn>
                              </p:par>
                              <p:par>
                                <p:cTn id="12" presetID="16" presetClass="entr" presetSubtype="21" fill="hold" nodeType="with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barn(inVertical)">
                                      <p:cBhvr>
                                        <p:cTn id="14" dur="500"/>
                                        <p:tgtEl>
                                          <p:spTgt spid="2">
                                            <p:txEl>
                                              <p:pRg st="1" end="1"/>
                                            </p:txEl>
                                          </p:spTgt>
                                        </p:tgtEl>
                                      </p:cBhvr>
                                    </p:animEffect>
                                  </p:childTnLst>
                                </p:cTn>
                              </p:par>
                              <p:par>
                                <p:cTn id="15" presetID="16" presetClass="entr" presetSubtype="21"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barn(inVertical)">
                                      <p:cBhvr>
                                        <p:cTn id="20" dur="500"/>
                                        <p:tgtEl>
                                          <p:spTgt spid="2">
                                            <p:txEl>
                                              <p:pRg st="3" end="3"/>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barn(inVertical)">
                                      <p:cBhvr>
                                        <p:cTn id="2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23950" y="2068146"/>
            <a:ext cx="9048750" cy="2185214"/>
          </a:xfrm>
          <a:prstGeom prst="rect">
            <a:avLst/>
          </a:prstGeom>
        </p:spPr>
        <p:txBody>
          <a:bodyPr wrap="square">
            <a:spAutoFit/>
          </a:bodyPr>
          <a:lstStyle/>
          <a:p>
            <a:pPr marL="285750" indent="-285750" algn="just">
              <a:buFont typeface="Wingdings" panose="05000000000000000000" pitchFamily="2" charset="2"/>
              <a:buChar char="Ø"/>
            </a:pPr>
            <a:r>
              <a:rPr lang="es-ES" sz="2800" b="1" u="sng" dirty="0">
                <a:solidFill>
                  <a:srgbClr val="0099CC"/>
                </a:solidFill>
              </a:rPr>
              <a:t>Bulimia nerviosa</a:t>
            </a:r>
            <a:r>
              <a:rPr lang="es-ES" sz="2800" dirty="0">
                <a:solidFill>
                  <a:srgbClr val="0099CC"/>
                </a:solidFill>
              </a:rPr>
              <a:t> </a:t>
            </a:r>
            <a:r>
              <a:rPr lang="es-ES" dirty="0">
                <a:solidFill>
                  <a:srgbClr val="0099CC"/>
                </a:solidFill>
              </a:rPr>
              <a:t>se caracteriza por episodios recurrentes de voracidad o atracones donde la persona come en poco tiempo una gran cantidad de comida muy superior a la que la mayoría de personas comerían. Estos episodios son seguidos por conductas compensatorias inapropiadas como son el vómito provocado, el abuso de fármacos laxantes y diuréticos u otros medicamentos, el ayuno o el ejercicio físico excesivo, con el objetivo de evitar engordar ya que tiene un miedo horrible a ganar peso. Su autoevaluación se encuentra excesivamente influida por la silueta y el peso corporal. </a:t>
            </a:r>
          </a:p>
        </p:txBody>
      </p:sp>
    </p:spTree>
    <p:extLst>
      <p:ext uri="{BB962C8B-B14F-4D97-AF65-F5344CB8AC3E}">
        <p14:creationId xmlns:p14="http://schemas.microsoft.com/office/powerpoint/2010/main" val="298721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28700" y="2237244"/>
            <a:ext cx="9715500" cy="3139321"/>
          </a:xfrm>
          <a:prstGeom prst="rect">
            <a:avLst/>
          </a:prstGeom>
        </p:spPr>
        <p:txBody>
          <a:bodyPr wrap="square">
            <a:spAutoFit/>
          </a:bodyPr>
          <a:lstStyle/>
          <a:p>
            <a:pPr marL="285750" indent="-285750" algn="just">
              <a:buFont typeface="Wingdings" panose="05000000000000000000" pitchFamily="2" charset="2"/>
              <a:buChar char="ü"/>
            </a:pPr>
            <a:r>
              <a:rPr lang="es-ES" dirty="0">
                <a:solidFill>
                  <a:srgbClr val="0099CC"/>
                </a:solidFill>
              </a:rPr>
              <a:t>Complicación cardiovascular por la pérdida de potasio a través de vómitos o por abuso de laxantes</a:t>
            </a:r>
          </a:p>
          <a:p>
            <a:pPr marL="285750" indent="-285750" algn="just">
              <a:buFont typeface="Wingdings" panose="05000000000000000000" pitchFamily="2" charset="2"/>
              <a:buChar char="ü"/>
            </a:pPr>
            <a:r>
              <a:rPr lang="es-ES" dirty="0">
                <a:solidFill>
                  <a:srgbClr val="0099CC"/>
                </a:solidFill>
              </a:rPr>
              <a:t>Alteraciones en el electrocardiograma con nefastas consecuencias</a:t>
            </a:r>
          </a:p>
          <a:p>
            <a:pPr marL="285750" indent="-285750" algn="just">
              <a:buFont typeface="Wingdings" panose="05000000000000000000" pitchFamily="2" charset="2"/>
              <a:buChar char="ü"/>
            </a:pPr>
            <a:r>
              <a:rPr lang="es-ES" dirty="0">
                <a:solidFill>
                  <a:srgbClr val="0099CC"/>
                </a:solidFill>
              </a:rPr>
              <a:t>El esmalte de los dientes puede resquebrajarse o parecer carcomido, por el ácido que se produce con el vómito</a:t>
            </a:r>
          </a:p>
          <a:p>
            <a:pPr marL="285750" indent="-285750" algn="just">
              <a:buFont typeface="Wingdings" panose="05000000000000000000" pitchFamily="2" charset="2"/>
              <a:buChar char="ü"/>
            </a:pPr>
            <a:r>
              <a:rPr lang="es-ES" dirty="0">
                <a:solidFill>
                  <a:srgbClr val="0099CC"/>
                </a:solidFill>
              </a:rPr>
              <a:t>Dilatación gástrica con el riesgo de rotura de estómago por las abundantes comidas o por el gran esfuerzo que se produce al vomitar</a:t>
            </a:r>
          </a:p>
          <a:p>
            <a:pPr marL="285750" indent="-285750" algn="just">
              <a:buFont typeface="Wingdings" panose="05000000000000000000" pitchFamily="2" charset="2"/>
              <a:buChar char="ü"/>
            </a:pPr>
            <a:r>
              <a:rPr lang="es-ES" dirty="0">
                <a:solidFill>
                  <a:srgbClr val="0099CC"/>
                </a:solidFill>
              </a:rPr>
              <a:t>Complicaciones como esofagitis, úlceras, hemorragias e incluso perforación del esófago que en alguna ocasión puede llegar a causar la muerte. </a:t>
            </a:r>
          </a:p>
          <a:p>
            <a:pPr marL="285750" indent="-285750" algn="just">
              <a:buFont typeface="Wingdings" panose="05000000000000000000" pitchFamily="2" charset="2"/>
              <a:buChar char="ü"/>
            </a:pPr>
            <a:r>
              <a:rPr lang="es-ES" dirty="0">
                <a:solidFill>
                  <a:srgbClr val="0099CC"/>
                </a:solidFill>
              </a:rPr>
              <a:t>El uso habitual de laxantes puede producir alternancia de diarreas y estreñimiento y una dependencia a este tipo de fármacos que hace mucho más difícil el abandonarlo </a:t>
            </a:r>
          </a:p>
          <a:p>
            <a:pPr marL="285750" indent="-285750" algn="just">
              <a:buFont typeface="Wingdings" panose="05000000000000000000" pitchFamily="2" charset="2"/>
              <a:buChar char="ü"/>
            </a:pPr>
            <a:r>
              <a:rPr lang="es-ES" dirty="0">
                <a:solidFill>
                  <a:srgbClr val="0099CC"/>
                </a:solidFill>
              </a:rPr>
              <a:t>Desequilibrios electrolíticos pueden a veces llegar a causar problemas médicos graves. </a:t>
            </a:r>
          </a:p>
        </p:txBody>
      </p:sp>
      <p:sp>
        <p:nvSpPr>
          <p:cNvPr id="3" name="2 Rectángulo"/>
          <p:cNvSpPr/>
          <p:nvPr/>
        </p:nvSpPr>
        <p:spPr>
          <a:xfrm>
            <a:off x="1167534" y="1739384"/>
            <a:ext cx="3797130" cy="369332"/>
          </a:xfrm>
          <a:prstGeom prst="rect">
            <a:avLst/>
          </a:prstGeom>
        </p:spPr>
        <p:txBody>
          <a:bodyPr wrap="none">
            <a:spAutoFit/>
          </a:bodyPr>
          <a:lstStyle/>
          <a:p>
            <a:r>
              <a:rPr lang="es-ES" b="1" dirty="0">
                <a:solidFill>
                  <a:srgbClr val="0099CC"/>
                </a:solidFill>
              </a:rPr>
              <a:t>CONSECUENCIAS EN LA SALUD FÍSICA </a:t>
            </a:r>
            <a:endParaRPr lang="es-ES" dirty="0"/>
          </a:p>
        </p:txBody>
      </p:sp>
    </p:spTree>
    <p:extLst>
      <p:ext uri="{BB962C8B-B14F-4D97-AF65-F5344CB8AC3E}">
        <p14:creationId xmlns:p14="http://schemas.microsoft.com/office/powerpoint/2010/main" val="980056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down)">
                                      <p:cBhvr>
                                        <p:cTn id="10" dur="500"/>
                                        <p:tgtEl>
                                          <p:spTgt spid="2">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down)">
                                      <p:cBhvr>
                                        <p:cTn id="13" dur="500"/>
                                        <p:tgtEl>
                                          <p:spTgt spid="2">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ipe(down)">
                                      <p:cBhvr>
                                        <p:cTn id="16" dur="500"/>
                                        <p:tgtEl>
                                          <p:spTgt spid="2">
                                            <p:txEl>
                                              <p:pRg st="3" end="3"/>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500"/>
                                        <p:tgtEl>
                                          <p:spTgt spid="2">
                                            <p:txEl>
                                              <p:pRg st="4" end="4"/>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ipe(down)">
                                      <p:cBhvr>
                                        <p:cTn id="22" dur="500"/>
                                        <p:tgtEl>
                                          <p:spTgt spid="2">
                                            <p:txEl>
                                              <p:pRg st="5" end="5"/>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wipe(down)">
                                      <p:cBhvr>
                                        <p:cTn id="25" dur="500"/>
                                        <p:tgtEl>
                                          <p:spTgt spid="2">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down)">
                                      <p:cBhvr>
                                        <p:cTn id="3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00124" y="2175719"/>
            <a:ext cx="10296525" cy="3416320"/>
          </a:xfrm>
          <a:prstGeom prst="rect">
            <a:avLst/>
          </a:prstGeom>
        </p:spPr>
        <p:txBody>
          <a:bodyPr wrap="square">
            <a:spAutoFit/>
          </a:bodyPr>
          <a:lstStyle/>
          <a:p>
            <a:pPr marL="285750" indent="-285750" algn="just">
              <a:buFont typeface="Wingdings" panose="05000000000000000000" pitchFamily="2" charset="2"/>
              <a:buChar char="ü"/>
            </a:pPr>
            <a:r>
              <a:rPr lang="es-ES" dirty="0">
                <a:solidFill>
                  <a:srgbClr val="0099CC"/>
                </a:solidFill>
              </a:rPr>
              <a:t>Imagen corporal negativa y errónea. Nunca aprueba su cuerpo, tiene una preocupación excesiva y desproporcionada por su figura </a:t>
            </a:r>
          </a:p>
          <a:p>
            <a:pPr marL="285750" indent="-285750" algn="just">
              <a:buFont typeface="Wingdings" panose="05000000000000000000" pitchFamily="2" charset="2"/>
              <a:buChar char="ü"/>
            </a:pPr>
            <a:r>
              <a:rPr lang="es-ES" dirty="0">
                <a:solidFill>
                  <a:srgbClr val="0099CC"/>
                </a:solidFill>
              </a:rPr>
              <a:t>Sentimiento de culpa por todo lo que hace y con una autoestima muy baja</a:t>
            </a:r>
          </a:p>
          <a:p>
            <a:pPr marL="285750" indent="-285750" algn="just">
              <a:buFont typeface="Wingdings" panose="05000000000000000000" pitchFamily="2" charset="2"/>
              <a:buChar char="ü"/>
            </a:pPr>
            <a:r>
              <a:rPr lang="es-ES" dirty="0">
                <a:solidFill>
                  <a:srgbClr val="0099CC"/>
                </a:solidFill>
              </a:rPr>
              <a:t>Pensamientos son negativos, exagerados, en términos absolutos, generalizaciones excesivas, siguiendo la idea de todo o nada sin permitirse términos intermedios</a:t>
            </a:r>
          </a:p>
          <a:p>
            <a:pPr marL="285750" indent="-285750" algn="just">
              <a:buFont typeface="Wingdings" panose="05000000000000000000" pitchFamily="2" charset="2"/>
              <a:buChar char="ü"/>
            </a:pPr>
            <a:r>
              <a:rPr lang="es-ES" dirty="0">
                <a:solidFill>
                  <a:srgbClr val="0099CC"/>
                </a:solidFill>
              </a:rPr>
              <a:t>Alteración de la impulsividad y gran inestabilidad emocional</a:t>
            </a:r>
          </a:p>
          <a:p>
            <a:pPr marL="285750" indent="-285750" algn="just">
              <a:buFont typeface="Wingdings" panose="05000000000000000000" pitchFamily="2" charset="2"/>
              <a:buChar char="ü"/>
            </a:pPr>
            <a:r>
              <a:rPr lang="es-ES" dirty="0">
                <a:solidFill>
                  <a:srgbClr val="0099CC"/>
                </a:solidFill>
              </a:rPr>
              <a:t>Depende mucho de la opinión de los demás, llegando a tener en algunas ocasiones ideas de agredirse a sí mismo o de suicidio cuando el trastorno se agrava. </a:t>
            </a:r>
          </a:p>
          <a:p>
            <a:pPr marL="285750" indent="-285750" algn="just">
              <a:buFont typeface="Wingdings" panose="05000000000000000000" pitchFamily="2" charset="2"/>
              <a:buChar char="ü"/>
            </a:pPr>
            <a:r>
              <a:rPr lang="es-ES" dirty="0">
                <a:solidFill>
                  <a:srgbClr val="0099CC"/>
                </a:solidFill>
              </a:rPr>
              <a:t>Desarrollan ideas obsesivas relacionadas con la comida fundamentalmente y ello les provoca muchos momentos de gran ansiedad. </a:t>
            </a:r>
          </a:p>
          <a:p>
            <a:pPr marL="285750" indent="-285750" algn="just">
              <a:buFont typeface="Wingdings" panose="05000000000000000000" pitchFamily="2" charset="2"/>
              <a:buChar char="ü"/>
            </a:pPr>
            <a:r>
              <a:rPr lang="es-ES" dirty="0">
                <a:solidFill>
                  <a:srgbClr val="0099CC"/>
                </a:solidFill>
              </a:rPr>
              <a:t>Puede aparecer un Trastorno de personalidad límite o Trastorno de personalidad histriónico. </a:t>
            </a:r>
          </a:p>
          <a:p>
            <a:endParaRPr lang="es-ES" dirty="0">
              <a:solidFill>
                <a:srgbClr val="0099CC"/>
              </a:solidFill>
            </a:endParaRPr>
          </a:p>
        </p:txBody>
      </p:sp>
      <p:sp>
        <p:nvSpPr>
          <p:cNvPr id="3" name="2 Rectángulo"/>
          <p:cNvSpPr/>
          <p:nvPr/>
        </p:nvSpPr>
        <p:spPr>
          <a:xfrm>
            <a:off x="1000124" y="1705660"/>
            <a:ext cx="8705851" cy="369332"/>
          </a:xfrm>
          <a:prstGeom prst="rect">
            <a:avLst/>
          </a:prstGeom>
        </p:spPr>
        <p:txBody>
          <a:bodyPr wrap="square">
            <a:spAutoFit/>
          </a:bodyPr>
          <a:lstStyle/>
          <a:p>
            <a:r>
              <a:rPr lang="es-ES" b="1" dirty="0">
                <a:solidFill>
                  <a:srgbClr val="0099CC"/>
                </a:solidFill>
              </a:rPr>
              <a:t>CONSECUENCIAS PSICOLÓGICAS Y DEL COMPORTAMIENTO</a:t>
            </a:r>
            <a:endParaRPr lang="es-ES" dirty="0">
              <a:solidFill>
                <a:srgbClr val="0099CC"/>
              </a:solidFill>
            </a:endParaRPr>
          </a:p>
        </p:txBody>
      </p:sp>
    </p:spTree>
    <p:extLst>
      <p:ext uri="{BB962C8B-B14F-4D97-AF65-F5344CB8AC3E}">
        <p14:creationId xmlns:p14="http://schemas.microsoft.com/office/powerpoint/2010/main" val="2915299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1000"/>
                                        <p:tgtEl>
                                          <p:spTgt spid="2">
                                            <p:txEl>
                                              <p:pRg st="1" end="1"/>
                                            </p:txEl>
                                          </p:spTgt>
                                        </p:tgtEl>
                                      </p:cBhvr>
                                    </p:animEffect>
                                    <p:anim calcmode="lin" valueType="num">
                                      <p:cBhvr>
                                        <p:cTn id="20"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1000"/>
                                        <p:tgtEl>
                                          <p:spTgt spid="2">
                                            <p:txEl>
                                              <p:pRg st="2" end="2"/>
                                            </p:txEl>
                                          </p:spTgt>
                                        </p:tgtEl>
                                      </p:cBhvr>
                                    </p:animEffect>
                                    <p:anim calcmode="lin" valueType="num">
                                      <p:cBhvr>
                                        <p:cTn id="2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animEffect transition="in" filter="fade">
                                      <p:cBhvr>
                                        <p:cTn id="29" dur="1000"/>
                                        <p:tgtEl>
                                          <p:spTgt spid="2">
                                            <p:txEl>
                                              <p:pRg st="3" end="3"/>
                                            </p:txEl>
                                          </p:spTgt>
                                        </p:tgtEl>
                                      </p:cBhvr>
                                    </p:animEffect>
                                    <p:anim calcmode="lin" valueType="num">
                                      <p:cBhvr>
                                        <p:cTn id="3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2">
                                            <p:txEl>
                                              <p:pRg st="4" end="4"/>
                                            </p:txEl>
                                          </p:spTgt>
                                        </p:tgtEl>
                                        <p:attrNameLst>
                                          <p:attrName>style.visibility</p:attrName>
                                        </p:attrNameLst>
                                      </p:cBhvr>
                                      <p:to>
                                        <p:strVal val="visible"/>
                                      </p:to>
                                    </p:set>
                                    <p:animEffect transition="in" filter="fade">
                                      <p:cBhvr>
                                        <p:cTn id="34" dur="1000"/>
                                        <p:tgtEl>
                                          <p:spTgt spid="2">
                                            <p:txEl>
                                              <p:pRg st="4" end="4"/>
                                            </p:txEl>
                                          </p:spTgt>
                                        </p:tgtEl>
                                      </p:cBhvr>
                                    </p:animEffect>
                                    <p:anim calcmode="lin" valueType="num">
                                      <p:cBhvr>
                                        <p:cTn id="3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animEffect transition="in" filter="fade">
                                      <p:cBhvr>
                                        <p:cTn id="39" dur="1000"/>
                                        <p:tgtEl>
                                          <p:spTgt spid="2">
                                            <p:txEl>
                                              <p:pRg st="5" end="5"/>
                                            </p:txEl>
                                          </p:spTgt>
                                        </p:tgtEl>
                                      </p:cBhvr>
                                    </p:animEffect>
                                    <p:anim calcmode="lin" valueType="num">
                                      <p:cBhvr>
                                        <p:cTn id="4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2">
                                            <p:txEl>
                                              <p:pRg st="5" end="5"/>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2">
                                            <p:txEl>
                                              <p:pRg st="6" end="6"/>
                                            </p:txEl>
                                          </p:spTgt>
                                        </p:tgtEl>
                                        <p:attrNameLst>
                                          <p:attrName>style.visibility</p:attrName>
                                        </p:attrNameLst>
                                      </p:cBhvr>
                                      <p:to>
                                        <p:strVal val="visible"/>
                                      </p:to>
                                    </p:set>
                                    <p:animEffect transition="in" filter="fade">
                                      <p:cBhvr>
                                        <p:cTn id="44" dur="1000"/>
                                        <p:tgtEl>
                                          <p:spTgt spid="2">
                                            <p:txEl>
                                              <p:pRg st="6" end="6"/>
                                            </p:txEl>
                                          </p:spTgt>
                                        </p:tgtEl>
                                      </p:cBhvr>
                                    </p:animEffect>
                                    <p:anim calcmode="lin" valueType="num">
                                      <p:cBhvr>
                                        <p:cTn id="45"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62050" y="1805195"/>
            <a:ext cx="10172700" cy="3046988"/>
          </a:xfrm>
          <a:prstGeom prst="rect">
            <a:avLst/>
          </a:prstGeom>
        </p:spPr>
        <p:txBody>
          <a:bodyPr wrap="square">
            <a:spAutoFit/>
          </a:bodyPr>
          <a:lstStyle/>
          <a:p>
            <a:r>
              <a:rPr lang="es-ES" sz="2800" b="1" dirty="0">
                <a:solidFill>
                  <a:srgbClr val="0099CC"/>
                </a:solidFill>
              </a:rPr>
              <a:t>Factores principales que predisponen y facilitan la aparición de la enfermedad: </a:t>
            </a:r>
          </a:p>
          <a:p>
            <a:pPr algn="just"/>
            <a:endParaRPr lang="es-ES" sz="2800" b="1" dirty="0">
              <a:solidFill>
                <a:srgbClr val="0099CC"/>
              </a:solidFill>
            </a:endParaRPr>
          </a:p>
          <a:p>
            <a:pPr marL="285750" indent="-285750" algn="just">
              <a:buFont typeface="Wingdings" panose="05000000000000000000" pitchFamily="2" charset="2"/>
              <a:buChar char="Ø"/>
            </a:pPr>
            <a:r>
              <a:rPr lang="es-ES" b="1" dirty="0">
                <a:solidFill>
                  <a:srgbClr val="0099CC"/>
                </a:solidFill>
              </a:rPr>
              <a:t>Características de personalidad</a:t>
            </a:r>
            <a:r>
              <a:rPr lang="es-ES" dirty="0">
                <a:solidFill>
                  <a:srgbClr val="0099CC"/>
                </a:solidFill>
              </a:rPr>
              <a:t>: baja autoestima, personalidad dependiente, falta de autonomía, gran necesidad de aprobación de los demás, dificultad en las relaciones interpersonales, dificultad en percibir su entorno con objetividad, problemas en la aceptación de las dificultades de la vida, sensación de ineficacia, sensación de fracaso y falta de control, poca tolerancia a la frustración, causándoles mucho malestar acompañado de síntomas de ansiedad o de depresión</a:t>
            </a:r>
          </a:p>
          <a:p>
            <a:endParaRPr lang="es-ES" dirty="0">
              <a:solidFill>
                <a:srgbClr val="0099CC"/>
              </a:solidFill>
            </a:endParaRPr>
          </a:p>
        </p:txBody>
      </p:sp>
    </p:spTree>
    <p:extLst>
      <p:ext uri="{BB962C8B-B14F-4D97-AF65-F5344CB8AC3E}">
        <p14:creationId xmlns:p14="http://schemas.microsoft.com/office/powerpoint/2010/main" val="1161219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313</TotalTime>
  <Words>1677</Words>
  <Application>Microsoft Office PowerPoint</Application>
  <PresentationFormat>Panorámica</PresentationFormat>
  <Paragraphs>73</Paragraphs>
  <Slides>16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16</vt:i4>
      </vt:variant>
    </vt:vector>
  </HeadingPairs>
  <TitlesOfParts>
    <vt:vector size="23" baseType="lpstr">
      <vt:lpstr>Arial</vt:lpstr>
      <vt:lpstr>Arial Narrow</vt:lpstr>
      <vt:lpstr>Calibri</vt:lpstr>
      <vt:lpstr>Calibri Light</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MAXIMO DE LA PEÑA PRIETO</dc:creator>
  <cp:lastModifiedBy>casa</cp:lastModifiedBy>
  <cp:revision>44</cp:revision>
  <cp:lastPrinted>2021-10-05T12:56:51Z</cp:lastPrinted>
  <dcterms:created xsi:type="dcterms:W3CDTF">2020-11-23T17:12:45Z</dcterms:created>
  <dcterms:modified xsi:type="dcterms:W3CDTF">2021-10-06T13:55:03Z</dcterms:modified>
</cp:coreProperties>
</file>