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2" r:id="rId3"/>
    <p:sldId id="264" r:id="rId4"/>
    <p:sldId id="265" r:id="rId5"/>
    <p:sldId id="267" r:id="rId6"/>
    <p:sldId id="266" r:id="rId7"/>
    <p:sldId id="268" r:id="rId8"/>
    <p:sldId id="269" r:id="rId9"/>
    <p:sldId id="275" r:id="rId10"/>
    <p:sldId id="276" r:id="rId11"/>
    <p:sldId id="278" r:id="rId12"/>
    <p:sldId id="279" r:id="rId13"/>
    <p:sldId id="280" r:id="rId14"/>
    <p:sldId id="281" r:id="rId15"/>
    <p:sldId id="282" r:id="rId16"/>
    <p:sldId id="285" r:id="rId17"/>
    <p:sldId id="286" r:id="rId18"/>
    <p:sldId id="287" r:id="rId19"/>
    <p:sldId id="288" r:id="rId20"/>
    <p:sldId id="289" r:id="rId21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22C9B217-143B-E94E-97FF-AE7B480C3E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9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128115-5E2E-8944-BF6F-07C0EB9A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7F0823-D53F-8B48-955C-386ED99C3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665092-243F-7E46-AC71-4BF5CA076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ACD2E-62B8-D746-884E-EC4A9538DD72}" type="datetimeFigureOut">
              <a:rPr lang="es-ES" smtClean="0"/>
              <a:t>07/10/2021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3A19B-0390-754D-9B54-45DF6463B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8E95DF-1E6F-864F-8F0C-429F594B5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BA40E-4E22-A242-964A-0EAE14DB7FAF}" type="slidenum">
              <a:rPr lang="es-ES" smtClean="0"/>
              <a:t>‹Nº›</a:t>
            </a:fld>
            <a:endParaRPr lang="es-ES"/>
          </a:p>
        </p:txBody>
      </p:sp>
      <p:pic>
        <p:nvPicPr>
          <p:cNvPr id="8" name="Imagen 7" descr="Patrón de fondo, Icono&#10;&#10;Descripción generada automáticamente">
            <a:extLst>
              <a:ext uri="{FF2B5EF4-FFF2-40B4-BE49-F238E27FC236}">
                <a16:creationId xmlns:a16="http://schemas.microsoft.com/office/drawing/2014/main" id="{6CFB1524-0EBD-FE42-A1DE-74174EB8B4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0"/>
            <a:ext cx="12182475" cy="6858000"/>
          </a:xfrm>
          <a:prstGeom prst="rect">
            <a:avLst/>
          </a:prstGeom>
        </p:spPr>
      </p:pic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B3F612FA-A1B9-484D-8771-867F6FADFD0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6115" y="337379"/>
            <a:ext cx="2146732" cy="136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44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eCpDpZKUVs&amp;t=17s" TargetMode="External"/><Relationship Id="rId2" Type="http://schemas.openxmlformats.org/officeDocument/2006/relationships/hyperlink" Target="https://www.youtube.com/watch?v=HgzGwKwLmg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C9BTPLG2QE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H1PGQeTzzs" TargetMode="External"/><Relationship Id="rId2" Type="http://schemas.openxmlformats.org/officeDocument/2006/relationships/hyperlink" Target="https://www.youtube.com/watch?v=VahPtB2GOR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21TfnF4m7o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hildmind.org/article/es-normal-la-ira-de-mi-hijo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62051" y="2795885"/>
            <a:ext cx="9296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99CC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Narrow" panose="020B0606020202030204" pitchFamily="34" charset="0"/>
              </a:rPr>
              <a:t>TRASTORNOS DEL ESTADO DE ÁNIMO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99CC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714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95375" y="1806059"/>
            <a:ext cx="898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</a:rPr>
              <a:t>Trastorno Bipolar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47775" y="2175391"/>
            <a:ext cx="8829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Se alternan periodos de intensa euforia y excitación con periodos de depresión y desesperación. El estado de ánimo entre estos dos periodos es normal.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247775" y="2991267"/>
            <a:ext cx="9067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Episodio depresivo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Se sienten tristes en exceso y pierden el interés en sus actividades habituales.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Sus movimientos y pensamientos se vuelven más lentos y se producen alteraciones del sueño, durmiendo más de lo habitual.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Se sienten a veces abrumados por sentimientos frecuentes de desesperanza y culpa.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Los adolescentes con trastorno bipolar parecen normales entre episodios sucesivos, a diferencia de los niños con trastorno de déficit de atención/hiperactividad, que presentan un estado constante de hiperactividad.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Los síntomas suelen empezar de forma gradual.  Sin embargo, antes de que aparezca la enfermedad, los niños por lo general han sido muy temperamentales y difíciles de manejar.</a:t>
            </a:r>
          </a:p>
        </p:txBody>
      </p:sp>
    </p:spTree>
    <p:extLst>
      <p:ext uri="{BB962C8B-B14F-4D97-AF65-F5344CB8AC3E}">
        <p14:creationId xmlns:p14="http://schemas.microsoft.com/office/powerpoint/2010/main" val="277328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90623" y="2035165"/>
            <a:ext cx="94773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Episodio maníaco</a:t>
            </a:r>
          </a:p>
          <a:p>
            <a:endParaRPr lang="es-ES" b="1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Se altera el sueño y los niños se vuelven agresivos.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Pueden tener un estado de ánimo muy positivo o ser muy irritables.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Pueden hablar rápidamente.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El curso de su pensamiento puede acelerarse.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Pueden tener pensamientos de grandeza. Por ejemplo, los adolescentes afectados pueden estar convencidos de tener un talento extraordinario o de haber realizado un descubrimiento importante.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Su juicio puede verse afectado, y los adolescentes pueden comportarse de manera irresponsable, por ejemplo, aumentando la promiscuidad o conduciendo de forma temeraria.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El rendimiento escolar suele deteriorarse.</a:t>
            </a:r>
          </a:p>
        </p:txBody>
      </p:sp>
    </p:spTree>
    <p:extLst>
      <p:ext uri="{BB962C8B-B14F-4D97-AF65-F5344CB8AC3E}">
        <p14:creationId xmlns:p14="http://schemas.microsoft.com/office/powerpoint/2010/main" val="159604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39579" y="2967335"/>
            <a:ext cx="831285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TRASTORNO POR ESTRÉS </a:t>
            </a:r>
          </a:p>
          <a:p>
            <a:pPr algn="ctr"/>
            <a:r>
              <a:rPr lang="es-E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POST TRAUMÁTICO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40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6324" y="2745939"/>
            <a:ext cx="9563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</a:rPr>
              <a:t>El trastorno por estrés postraumático (TEPT) es un recuerdo recurrente y molesto de un episodio traumático insoportable; los recuerdos duran más de 1 mes y comienzan dentro de los 6 meses del suceso. La fisiopatología de este trastorno no se conoce con detalle. </a:t>
            </a:r>
          </a:p>
          <a:p>
            <a:pPr algn="just"/>
            <a:endParaRPr lang="es-ES" dirty="0">
              <a:solidFill>
                <a:srgbClr val="0099CC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076324" y="4088666"/>
            <a:ext cx="97250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</a:rPr>
              <a:t>Los síntomas de trastorno de estrés postraumático se pueden subdividir en categorías: intrusiones, evitación, alteraciones negativas en la cognición y el estado de ánimo, y alteraciones en la activación y la reactividad.</a:t>
            </a:r>
          </a:p>
        </p:txBody>
      </p:sp>
    </p:spTree>
    <p:extLst>
      <p:ext uri="{BB962C8B-B14F-4D97-AF65-F5344CB8AC3E}">
        <p14:creationId xmlns:p14="http://schemas.microsoft.com/office/powerpoint/2010/main" val="31881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90624" y="2097465"/>
            <a:ext cx="97345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99CC"/>
                </a:solidFill>
              </a:rPr>
              <a:t>Síntomas intrusivos</a:t>
            </a:r>
            <a:r>
              <a:rPr lang="es-ES" dirty="0">
                <a:solidFill>
                  <a:srgbClr val="0099CC"/>
                </a:solidFill>
              </a:rPr>
              <a:t> (≥ 1 de lo siguiente):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Tiene memorias involuntarias, perturbadoras, intrusivas, recurrentes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Tiene sueños perturbadores recurrentes (p. ej., pesadillas) del suceso.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Actúa o siente como si el episodio estuviera sucediendo nuevamente y varía desde experimentar flashbacks (recuerdos vívidos) a desconocer por completo el entorno presente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Siente una intensa angustia psicológica o fisiológica cuando recuerda el episodio (p. ej., por su aniversario, por sonidos similares a los que escuchó durante el evento)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285874" y="4423885"/>
            <a:ext cx="93821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99CC"/>
                </a:solidFill>
              </a:rPr>
              <a:t>Síntomas de evitación</a:t>
            </a:r>
            <a:r>
              <a:rPr lang="es-ES" dirty="0">
                <a:solidFill>
                  <a:srgbClr val="0099CC"/>
                </a:solidFill>
              </a:rPr>
              <a:t> (≥ 1 de lo siguiente):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Evitar pensamientos, sentimientos o recuerdos relacionados con el episodio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Evitar actividades, lugares, conversaciones o personas que desencadenan memorias del episodio</a:t>
            </a:r>
          </a:p>
        </p:txBody>
      </p:sp>
    </p:spTree>
    <p:extLst>
      <p:ext uri="{BB962C8B-B14F-4D97-AF65-F5344CB8AC3E}">
        <p14:creationId xmlns:p14="http://schemas.microsoft.com/office/powerpoint/2010/main" val="240870779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9649" y="1659047"/>
            <a:ext cx="96869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99CC"/>
                </a:solidFill>
              </a:rPr>
              <a:t>Efectos negativos sobre la cognición y el estado de ánimo</a:t>
            </a:r>
            <a:r>
              <a:rPr lang="es-ES" dirty="0">
                <a:solidFill>
                  <a:srgbClr val="0099CC"/>
                </a:solidFill>
              </a:rPr>
              <a:t> (≥ 2 de los siguientes):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Pérdida de memoria de partes importantes del evento 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Creencias o expectativas negativas, persistentes y exageradas  sobre uno mismo y sobre los demás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Pensamientos distorsionados persistentes sobre la causa o las consecuencias de los traumas que llevan a culparse a sí mismo o a otros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Estado emocional negativo persistente (p. ej., miedo, horror, ira, culpa, vergüenza)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Notable disminución en el interés o la participación en actividades significativas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Sensación de desapego o enajenación frente a los demás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Incapacidad persistente de sentir emociones positivas </a:t>
            </a:r>
          </a:p>
          <a:p>
            <a:endParaRPr lang="es-ES" b="1" dirty="0">
              <a:solidFill>
                <a:srgbClr val="0099CC"/>
              </a:solidFill>
            </a:endParaRPr>
          </a:p>
          <a:p>
            <a:r>
              <a:rPr lang="es-ES" b="1" dirty="0">
                <a:solidFill>
                  <a:srgbClr val="0099CC"/>
                </a:solidFill>
              </a:rPr>
              <a:t>Alteración del estado de alerta y de reacción</a:t>
            </a:r>
            <a:r>
              <a:rPr lang="es-ES" dirty="0">
                <a:solidFill>
                  <a:srgbClr val="0099CC"/>
                </a:solidFill>
              </a:rPr>
              <a:t> (≥ 2 de los siguientes):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Dificultad para dormir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Irritabilidad o crisis de enojo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Comportamiento imprudente o auto-destructivo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Problemas de concentración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Aumento de la respuesta del despertar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Hipervigilancia</a:t>
            </a:r>
          </a:p>
        </p:txBody>
      </p:sp>
    </p:spTree>
    <p:extLst>
      <p:ext uri="{BB962C8B-B14F-4D97-AF65-F5344CB8AC3E}">
        <p14:creationId xmlns:p14="http://schemas.microsoft.com/office/powerpoint/2010/main" val="6227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30779" y="1958816"/>
            <a:ext cx="9476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Aláez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M., Martínez-Arias, R., y Rodríguez-Sutil, C. (2000). Prevalencia de trastornos psicológicos en niños y adolescentes, su relación con la edad y el género. </a:t>
            </a:r>
            <a:r>
              <a:rPr lang="es-ES" i="1" dirty="0" err="1">
                <a:solidFill>
                  <a:srgbClr val="0099CC"/>
                </a:solidFill>
                <a:latin typeface="Arial Narrow" panose="020B0606020202030204" pitchFamily="34" charset="0"/>
              </a:rPr>
              <a:t>Psicothema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, 12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(4), 525-532.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030779" y="2606454"/>
            <a:ext cx="9210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Botella, L. (1994). Emociones y construcción del significado: implicaciones terapéuticas de la concepción constructivista de los procesos emocionales. 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Revista de Psicoterapia, 4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(16), 39-55.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030779" y="3252785"/>
            <a:ext cx="9476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Bragado, C., Carrasco, I., Sánchez, M. L., y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Bersabé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R. M. (1996). Trastornos de ansiedad en escolares de 6 a 17 años. 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Ansiedad y Estrés, 2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97-112.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030779" y="3945282"/>
            <a:ext cx="9603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Cantwell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D.P. y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Carlson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G.A.; (1987). 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Trastornos afectivos en la infancia y la adolescencia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. Barcelona: Martinez Roca.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064029" y="4637779"/>
            <a:ext cx="9443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Kashani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J. y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Schmid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L. (1995). Epidemiologia y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etiologia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de los trastornos depresivos. En: M.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Shaffi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y R.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Shaffi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. 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La </a:t>
            </a:r>
            <a:r>
              <a:rPr lang="es-ES" i="1" dirty="0" err="1">
                <a:solidFill>
                  <a:srgbClr val="0099CC"/>
                </a:solidFill>
                <a:latin typeface="Arial Narrow" panose="020B0606020202030204" pitchFamily="34" charset="0"/>
              </a:rPr>
              <a:t>depresion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 en </a:t>
            </a:r>
            <a:r>
              <a:rPr lang="es-ES" i="1" dirty="0" err="1">
                <a:solidFill>
                  <a:srgbClr val="0099CC"/>
                </a:solidFill>
                <a:latin typeface="Arial Narrow" panose="020B0606020202030204" pitchFamily="34" charset="0"/>
              </a:rPr>
              <a:t>ninos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 y adolescentes. 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Barcelona: Martinez Roca.</a:t>
            </a:r>
          </a:p>
        </p:txBody>
      </p:sp>
    </p:spTree>
    <p:extLst>
      <p:ext uri="{BB962C8B-B14F-4D97-AF65-F5344CB8AC3E}">
        <p14:creationId xmlns:p14="http://schemas.microsoft.com/office/powerpoint/2010/main" val="172448864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90596" y="2333685"/>
            <a:ext cx="102994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El lado bueno de las cosas (Silver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Linings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Playbook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) 2012 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Dos personajes luchan por sus relaciones: padecen, respectivamente, trastorno bipolar y otro trastorno no mencionado.</a:t>
            </a: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2. Inocencia interrumpida (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Girl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interrupted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), 1999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Una chica con trastorno de la personalidad límite es ingresada en un hospital psiquiátrico, en el que conoce a personas con problemas similares.</a:t>
            </a: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3. Cisne negro (Black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Swan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), 2010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Una bailarina de ballet obsesionada con la perfección cae en conductas autodestructivas, como la autolesión y la privación de alimentos.</a:t>
            </a: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4. Rain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Man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1988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Este clásico nos descubre un personaje con autismo (concretamente con el síndrome del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savant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) y unos dones sobrehumanos.</a:t>
            </a: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endParaRPr lang="es-ES" dirty="0">
              <a:latin typeface="Arial Narrow" panose="020B060602020203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23951" y="1787009"/>
            <a:ext cx="644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99CC"/>
                </a:solidFill>
              </a:rPr>
              <a:t>Películas que abordan trastornos mentales </a:t>
            </a:r>
          </a:p>
        </p:txBody>
      </p:sp>
    </p:spTree>
    <p:extLst>
      <p:ext uri="{BB962C8B-B14F-4D97-AF65-F5344CB8AC3E}">
        <p14:creationId xmlns:p14="http://schemas.microsoft.com/office/powerpoint/2010/main" val="276748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28698" y="2305467"/>
            <a:ext cx="95916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solidFill>
                <a:srgbClr val="0099CC"/>
              </a:solidFill>
            </a:endParaRP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6. El Club de los Cinco (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The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Breakfast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Club), 1985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Cinco estudiantes de instituto comparten sus experiencias traumáticas y se dan cuenta de que, pese a las apariencias de normalidad, los problemas de salud mental nos afectan a todos.</a:t>
            </a: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7. El Indomable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Will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Hunting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(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Good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Will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Hunting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), 1997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Un joven de altas capacidades que proviene de una familia abusiva y que padece depresión conoce a un psicólogo que le ayuda a tomar conciencia de sus conflictos reprimidos.</a:t>
            </a: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8. Charlie Bartlett (2008)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Un chico diagnosticado con TDAH que creció sin padre ayuda a los compañeros de su escuela en sus conflictos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95373" y="1862435"/>
            <a:ext cx="9401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5. Una mente maravillosa (A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Beautiful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Mind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), 2001</a:t>
            </a:r>
          </a:p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La esquizofrenia paranoide poco a poco toma el control de la mente del protagonista, un matemático brillante.</a:t>
            </a:r>
          </a:p>
        </p:txBody>
      </p:sp>
    </p:spTree>
    <p:extLst>
      <p:ext uri="{BB962C8B-B14F-4D97-AF65-F5344CB8AC3E}">
        <p14:creationId xmlns:p14="http://schemas.microsoft.com/office/powerpoint/2010/main" val="190504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80661" y="2097178"/>
            <a:ext cx="107599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>
                <a:hlinkClick r:id="rId2"/>
              </a:rPr>
              <a:t>Queen - Don't Stop Me Now (Official Video) – YouTube</a:t>
            </a:r>
            <a:r>
              <a:rPr lang="en-US" dirty="0"/>
              <a:t>   </a:t>
            </a:r>
            <a:r>
              <a:rPr lang="es-ES" dirty="0">
                <a:solidFill>
                  <a:srgbClr val="00B0F0"/>
                </a:solidFill>
              </a:rPr>
              <a:t>Freddy Mercury relata un estado de felicidad y </a:t>
            </a:r>
          </a:p>
          <a:p>
            <a:pPr algn="just"/>
            <a:r>
              <a:rPr lang="es-ES" dirty="0">
                <a:solidFill>
                  <a:srgbClr val="00B0F0"/>
                </a:solidFill>
              </a:rPr>
              <a:t>bienestar personal del que, pase lo que pase, nadie le puede sacar.  Tanto es así que, metafóricamente, se siente </a:t>
            </a:r>
          </a:p>
          <a:p>
            <a:pPr algn="just"/>
            <a:r>
              <a:rPr lang="es-ES" dirty="0">
                <a:solidFill>
                  <a:srgbClr val="00B0F0"/>
                </a:solidFill>
              </a:rPr>
              <a:t>como “una estrella fugaz, un coche de carreras pasando a toda velocidad”. El tono y la letra ayudan a realzar </a:t>
            </a:r>
          </a:p>
          <a:p>
            <a:pPr algn="just"/>
            <a:r>
              <a:rPr lang="es-ES" dirty="0">
                <a:solidFill>
                  <a:srgbClr val="00B0F0"/>
                </a:solidFill>
              </a:rPr>
              <a:t>el valor de los buenos momentos y apreciarlos debidamente.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1022132" y="3429000"/>
            <a:ext cx="108354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3"/>
              </a:rPr>
              <a:t>Renacimiento - </a:t>
            </a:r>
            <a:r>
              <a:rPr lang="es-ES" dirty="0" err="1">
                <a:hlinkClick r:id="rId3"/>
              </a:rPr>
              <a:t>Kase.O</a:t>
            </a:r>
            <a:r>
              <a:rPr lang="es-ES" dirty="0">
                <a:hlinkClick r:id="rId3"/>
              </a:rPr>
              <a:t> &amp; Jazz </a:t>
            </a:r>
            <a:r>
              <a:rPr lang="es-ES" dirty="0" err="1">
                <a:hlinkClick r:id="rId3"/>
              </a:rPr>
              <a:t>Magnetism</a:t>
            </a:r>
            <a:r>
              <a:rPr lang="es-ES" dirty="0">
                <a:hlinkClick r:id="rId3"/>
              </a:rPr>
              <a:t> – YouTube</a:t>
            </a:r>
            <a:r>
              <a:rPr lang="es-ES" dirty="0"/>
              <a:t> </a:t>
            </a:r>
            <a:r>
              <a:rPr lang="es-ES" dirty="0">
                <a:solidFill>
                  <a:srgbClr val="00B0F0"/>
                </a:solidFill>
              </a:rPr>
              <a:t>“Voy a mirarme en el espejo y me voy a perdonar, por fin, </a:t>
            </a:r>
          </a:p>
          <a:p>
            <a:r>
              <a:rPr lang="es-ES" dirty="0">
                <a:solidFill>
                  <a:srgbClr val="00B0F0"/>
                </a:solidFill>
              </a:rPr>
              <a:t>por el daño que me he hecho”. El rapero </a:t>
            </a:r>
            <a:r>
              <a:rPr lang="es-ES" dirty="0" err="1">
                <a:solidFill>
                  <a:srgbClr val="00B0F0"/>
                </a:solidFill>
              </a:rPr>
              <a:t>Kase</a:t>
            </a:r>
            <a:r>
              <a:rPr lang="es-ES" dirty="0">
                <a:solidFill>
                  <a:srgbClr val="00B0F0"/>
                </a:solidFill>
              </a:rPr>
              <a:t> O, narra el momento de su ‘renacimiento’: dejar atrás todo lo malo </a:t>
            </a:r>
          </a:p>
          <a:p>
            <a:r>
              <a:rPr lang="es-ES" dirty="0">
                <a:solidFill>
                  <a:srgbClr val="00B0F0"/>
                </a:solidFill>
              </a:rPr>
              <a:t>que haya sucedido previamente y afrontar el futuro con ilusión, impulsando un cambio de mentalidad.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022131" y="4632560"/>
            <a:ext cx="10607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hlinkClick r:id="rId4"/>
              </a:rPr>
              <a:t>Dani Martin - 16 </a:t>
            </a:r>
            <a:r>
              <a:rPr lang="pt-BR" dirty="0" err="1">
                <a:hlinkClick r:id="rId4"/>
              </a:rPr>
              <a:t>Añitos</a:t>
            </a:r>
            <a:r>
              <a:rPr lang="pt-BR" dirty="0">
                <a:hlinkClick r:id="rId4"/>
              </a:rPr>
              <a:t> (</a:t>
            </a:r>
            <a:r>
              <a:rPr lang="pt-BR" dirty="0" err="1">
                <a:hlinkClick r:id="rId4"/>
              </a:rPr>
              <a:t>Videoclip</a:t>
            </a:r>
            <a:r>
              <a:rPr lang="pt-BR" dirty="0">
                <a:hlinkClick r:id="rId4"/>
              </a:rPr>
              <a:t>) – </a:t>
            </a:r>
            <a:r>
              <a:rPr lang="pt-BR" dirty="0" err="1">
                <a:hlinkClick r:id="rId4"/>
              </a:rPr>
              <a:t>YouTube</a:t>
            </a:r>
            <a:r>
              <a:rPr lang="pt-BR" dirty="0"/>
              <a:t>  </a:t>
            </a:r>
            <a:r>
              <a:rPr lang="pt-BR" dirty="0">
                <a:solidFill>
                  <a:srgbClr val="00B0F0"/>
                </a:solidFill>
              </a:rPr>
              <a:t>H</a:t>
            </a:r>
            <a:r>
              <a:rPr lang="es-ES" dirty="0" err="1">
                <a:solidFill>
                  <a:srgbClr val="00B0F0"/>
                </a:solidFill>
              </a:rPr>
              <a:t>abla</a:t>
            </a:r>
            <a:r>
              <a:rPr lang="es-ES" dirty="0">
                <a:solidFill>
                  <a:srgbClr val="00B0F0"/>
                </a:solidFill>
              </a:rPr>
              <a:t> de los roles que se imponen durante la niñez y la juventud, de la cantidad de impedimentos que los adolescentes tienen para poder ser como quieran a lo largo de la vida y cómo eso se transforma en rebeldía. Destaca situaciones en las que los jóvenes acaban en situaciones de peligro por seguir al grupo.</a:t>
            </a:r>
          </a:p>
        </p:txBody>
      </p:sp>
    </p:spTree>
    <p:extLst>
      <p:ext uri="{BB962C8B-B14F-4D97-AF65-F5344CB8AC3E}">
        <p14:creationId xmlns:p14="http://schemas.microsoft.com/office/powerpoint/2010/main" val="4449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85850" y="1808797"/>
            <a:ext cx="94107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Los trastornos del estado de ánimo (trastornos del humor) se conocen también como trastornos afectivos. </a:t>
            </a:r>
            <a:r>
              <a:rPr lang="es-ES" i="1" dirty="0">
                <a:solidFill>
                  <a:srgbClr val="0099CC"/>
                </a:solidFill>
                <a:latin typeface="Arial Narrow" panose="020B0606020202030204" pitchFamily="34" charset="0"/>
              </a:rPr>
              <a:t>Afecto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 significa estado emocional, que se expresa a través de gestos y expresiones faciales.</a:t>
            </a: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Muchos de los jóvenes que presentan este problema, no son detectados ni debidamente derivados a los servicios de salud correspondientes y por lo tanto no reciben el diagnóstico y el tratamiento adecuados. </a:t>
            </a: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Es importante enfatizar la necesidad de sensibilización con este tema, formar y contar con equipos multidisciplinares de profesionales con el objetivo  de mejorar la prevención y posteriormente la detección precoz y las opciones de tratamiento y el seguimiento.</a:t>
            </a: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Debemos ser capaces de diferenciar la tristeza y la alegría que son sentimientos que forman parte de la experiencia habitual de la vida diaria, de la depresión y la manía que caracterizan a los trastornos del estado de ánimo.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40566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1134" y="1858926"/>
            <a:ext cx="94294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El </a:t>
            </a:r>
            <a:r>
              <a:rPr lang="es-ES" dirty="0" err="1">
                <a:hlinkClick r:id="rId2"/>
              </a:rPr>
              <a:t>Chojin</a:t>
            </a:r>
            <a:r>
              <a:rPr lang="es-ES" dirty="0">
                <a:hlinkClick r:id="rId2"/>
              </a:rPr>
              <a:t> - Ríe Cuando Puedas, Llora Cuando Lo Necesites (Video Oficial) – YouTube</a:t>
            </a:r>
            <a:r>
              <a:rPr lang="es-ES" dirty="0"/>
              <a:t>  </a:t>
            </a:r>
            <a:r>
              <a:rPr lang="es-ES" dirty="0">
                <a:solidFill>
                  <a:srgbClr val="00B0F0"/>
                </a:solidFill>
              </a:rPr>
              <a:t>Este rap pone de manifiesto la importancia de darse valor y de centrarse en lo importante, olvidando el ruido: “hacer lo que sea para encontrar soluciones y no problemas. Sé que no soy perfecto, bien, no me castigaré más por no serlo. Voy a aprender a decir que no, aceptarme como soy, a medir el valor”. Muestra también lo necesario que es apoyarse en otras personas al pasar por momentos malos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181663" y="3613666"/>
            <a:ext cx="1095825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>
                <a:hlinkClick r:id="rId3"/>
              </a:rPr>
              <a:t>Ketekalles</a:t>
            </a:r>
            <a:r>
              <a:rPr lang="es-ES" dirty="0">
                <a:hlinkClick r:id="rId3"/>
              </a:rPr>
              <a:t> - El Amor – YouTube</a:t>
            </a:r>
            <a:r>
              <a:rPr lang="es-ES" dirty="0"/>
              <a:t>   </a:t>
            </a:r>
            <a:r>
              <a:rPr lang="es-ES" dirty="0">
                <a:solidFill>
                  <a:srgbClr val="00B0F0"/>
                </a:solidFill>
              </a:rPr>
              <a:t>Esta canción, ofrece una visión  el amor como algo libre, sano y diverso </a:t>
            </a:r>
          </a:p>
          <a:p>
            <a:r>
              <a:rPr lang="es-ES" dirty="0">
                <a:solidFill>
                  <a:srgbClr val="00B0F0"/>
                </a:solidFill>
              </a:rPr>
              <a:t>que ayuda a valorar todo lo positivo que aporta. «Es liberar, curar un animal, es caminar después de una </a:t>
            </a:r>
          </a:p>
          <a:p>
            <a:r>
              <a:rPr lang="es-ES" dirty="0">
                <a:solidFill>
                  <a:srgbClr val="00B0F0"/>
                </a:solidFill>
              </a:rPr>
              <a:t>enfermedad, hacer soñar con la música». Valorar el amor, respetarlo en todas sus formas y poner de manifiesto </a:t>
            </a:r>
          </a:p>
          <a:p>
            <a:r>
              <a:rPr lang="es-ES" dirty="0">
                <a:solidFill>
                  <a:srgbClr val="00B0F0"/>
                </a:solidFill>
              </a:rPr>
              <a:t>la importancia de que las relaciones afectivas de cualquier tipo sean sanas y constructivas.</a:t>
            </a:r>
            <a:r>
              <a:rPr lang="es-ES" dirty="0">
                <a:solidFill>
                  <a:srgbClr val="00B0F0"/>
                </a:solidFill>
                <a:hlinkClick r:id="rId3"/>
              </a:rPr>
              <a:t> 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81663" y="5091407"/>
            <a:ext cx="106602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hlinkClick r:id="rId4"/>
              </a:rPr>
              <a:t> </a:t>
            </a:r>
            <a:r>
              <a:rPr lang="pt-BR" dirty="0" err="1">
                <a:hlinkClick r:id="rId4"/>
              </a:rPr>
              <a:t>Jarabe</a:t>
            </a:r>
            <a:r>
              <a:rPr lang="pt-BR" dirty="0">
                <a:hlinkClick r:id="rId4"/>
              </a:rPr>
              <a:t> de </a:t>
            </a:r>
            <a:r>
              <a:rPr lang="pt-BR" dirty="0" err="1">
                <a:hlinkClick r:id="rId4"/>
              </a:rPr>
              <a:t>Palo</a:t>
            </a:r>
            <a:r>
              <a:rPr lang="pt-BR" dirty="0">
                <a:hlinkClick r:id="rId4"/>
              </a:rPr>
              <a:t>  - "GRITA" – </a:t>
            </a:r>
            <a:r>
              <a:rPr lang="pt-BR" dirty="0" err="1">
                <a:hlinkClick r:id="rId4"/>
              </a:rPr>
              <a:t>YouTube</a:t>
            </a:r>
            <a:r>
              <a:rPr lang="pt-BR" dirty="0"/>
              <a:t> </a:t>
            </a:r>
            <a:r>
              <a:rPr lang="es-ES" dirty="0">
                <a:solidFill>
                  <a:srgbClr val="00B0F0"/>
                </a:solidFill>
              </a:rPr>
              <a:t>La letra y el estribillo especifican la necesidad de hacerle entender al </a:t>
            </a:r>
          </a:p>
          <a:p>
            <a:r>
              <a:rPr lang="es-ES" dirty="0">
                <a:solidFill>
                  <a:srgbClr val="00B0F0"/>
                </a:solidFill>
              </a:rPr>
              <a:t>adolescente que pueden y tienen que pedir ayuda: “suéltate ya y cuéntame que aquí estamos para eso, </a:t>
            </a:r>
          </a:p>
          <a:p>
            <a:r>
              <a:rPr lang="es-ES" dirty="0">
                <a:solidFill>
                  <a:srgbClr val="00B0F0"/>
                </a:solidFill>
              </a:rPr>
              <a:t>para lo bueno y para lo malo. Llora ahora y ríe luego” ; “te tiendo la mano, tu agarras todo y el brazo y si quieres</a:t>
            </a:r>
          </a:p>
          <a:p>
            <a:r>
              <a:rPr lang="es-ES" dirty="0">
                <a:solidFill>
                  <a:srgbClr val="00B0F0"/>
                </a:solidFill>
              </a:rPr>
              <a:t> más pues grita”. </a:t>
            </a:r>
          </a:p>
        </p:txBody>
      </p:sp>
    </p:spTree>
    <p:extLst>
      <p:ext uri="{BB962C8B-B14F-4D97-AF65-F5344CB8AC3E}">
        <p14:creationId xmlns:p14="http://schemas.microsoft.com/office/powerpoint/2010/main" val="166164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52527" y="2203788"/>
            <a:ext cx="805814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Siguiendo los criterios de clasificación vigentes de la Asociación Americana de Psiquiatría (DSM-5; APA, 2013), los trastornos del Estado de Ánimo incluyen las siguientes categorías de diagnóstico:</a:t>
            </a:r>
          </a:p>
          <a:p>
            <a:pPr algn="just"/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Trastorno depresivo mayor (TDM)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Trastorno depresivo persistente (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distimia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) (TDP)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Trastorno de desregulación disruptiva del estado de ánimo (TDDEA)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Trastorno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disfórico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premenstrual.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Trastorno bipolar (TB)</a:t>
            </a:r>
          </a:p>
        </p:txBody>
      </p:sp>
    </p:spTree>
    <p:extLst>
      <p:ext uri="{BB962C8B-B14F-4D97-AF65-F5344CB8AC3E}">
        <p14:creationId xmlns:p14="http://schemas.microsoft.com/office/powerpoint/2010/main" val="291863708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52668" y="1719322"/>
            <a:ext cx="3503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Trastorno depresivo mayor (TDM)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838324" y="3008810"/>
            <a:ext cx="82772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Estado de ánimo depresivo la mayor parte del día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Marcada disminución del interés o placer en todas o casi todas las actividades la mayor parte del día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Cambios significativos en el peso y/o en el apetito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Insomnio o hipersomnia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Agitación o retardo psicomotor observado por otros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Fatiga o pérdida de energía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Sentimientos de inutilidad o de culpa excesiva o inapropiada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Capacidad disminuida para pensar o concentrarse, o indecisión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Pensamientos recurrentes de muerte o suicidio, intento de suicidio o un plan específico para suicidarse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23950" y="2197447"/>
            <a:ext cx="9410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La depresión 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mayor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 es un 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trastorno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 del estado de ánimo. Se presenta cuando los sentimientos de tristeza, pérdida, ira o frustración interfieren con la vida diaria durante un largo período de tiempo.</a:t>
            </a: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2862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42999" y="2043916"/>
            <a:ext cx="9972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La persona debe presentar durante al menos dos semanas, un mínimo de cinco síntomas (de los nueve existentes), siendo al menos uno de éstos el estado de ánimo depresivo o bien la pérdida de interés por aquellas actividades que anteriormente resultaban gratificantes y placenteras.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En los adolescentes el estado de ánimo triste puede ser frecuentemente expresado como irritable. Esta irritabilidad conlleva que los adolescentes tengan manifestaciones conductuales ( </a:t>
            </a:r>
            <a:r>
              <a:rPr lang="es-ES" dirty="0" err="1">
                <a:solidFill>
                  <a:srgbClr val="0099CC"/>
                </a:solidFill>
                <a:latin typeface="Arial Narrow" panose="020B0606020202030204" pitchFamily="34" charset="0"/>
              </a:rPr>
              <a:t>oposicionismo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, protestas, agresividad, conductas de riesgo...) que pueden ocasionar problemas dentro del entorno familiar, social y escolar y que junto a otros síntomas nos deberían hacer pensar en una depresión</a:t>
            </a:r>
          </a:p>
        </p:txBody>
      </p:sp>
    </p:spTree>
    <p:extLst>
      <p:ext uri="{BB962C8B-B14F-4D97-AF65-F5344CB8AC3E}">
        <p14:creationId xmlns:p14="http://schemas.microsoft.com/office/powerpoint/2010/main" val="334754994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47800" y="3671591"/>
            <a:ext cx="100012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 Falta o exceso de apetito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 Insomnio o hipersomnia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 Baja energía o fatiga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 Baja autoestima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 Falta de concentración o dificultad para tomar decisiones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  Sentimientos de desesperanza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096129" y="2083357"/>
            <a:ext cx="5025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Trastorno</a:t>
            </a:r>
            <a:r>
              <a:rPr lang="es-ES" b="1" dirty="0">
                <a:solidFill>
                  <a:srgbClr val="0099CC"/>
                </a:solidFill>
              </a:rPr>
              <a:t> depresivo persistente (</a:t>
            </a:r>
            <a:r>
              <a:rPr lang="es-ES" b="1" dirty="0" err="1">
                <a:solidFill>
                  <a:srgbClr val="0099CC"/>
                </a:solidFill>
              </a:rPr>
              <a:t>distimia</a:t>
            </a:r>
            <a:r>
              <a:rPr lang="es-ES" b="1" dirty="0">
                <a:solidFill>
                  <a:srgbClr val="0099CC"/>
                </a:solidFill>
              </a:rPr>
              <a:t>) (TDP)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29453" y="2594313"/>
            <a:ext cx="9953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Es una forma de depresión crónica, con síntomas menos severos pero que duran más que otras formas de depresión. Debido a que los síntomas son menos agudos que el trastorno depresivo mayor, puede no ser notado durante algún tiempo.</a:t>
            </a:r>
          </a:p>
        </p:txBody>
      </p:sp>
    </p:spTree>
    <p:extLst>
      <p:ext uri="{BB962C8B-B14F-4D97-AF65-F5344CB8AC3E}">
        <p14:creationId xmlns:p14="http://schemas.microsoft.com/office/powerpoint/2010/main" val="416073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62037" y="2124891"/>
            <a:ext cx="100679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Los pacientes deben presentar al menos dos de estos síntomas depresivos alrededor de 2 años.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Los síntomas generalmente comienzan de forma insidiosa durante la adolescencia, pueden durar años o décadas y afectan a la persona de manera diaria o casi diaria,  ocasionándole un gran malestar a la vez que le interfieren en su funcionamiento académico, laboral o social. </a:t>
            </a:r>
          </a:p>
          <a:p>
            <a:endParaRPr lang="es-ES" dirty="0">
              <a:solidFill>
                <a:srgbClr val="0099CC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Los adolescentes afectados pueden presentarse habitualmente negativos, pesimistas, sin sentido del humor, pasivos, obnubilados, introvertidos, hipercríticos respecto de sí mismos y de los demás. </a:t>
            </a:r>
          </a:p>
          <a:p>
            <a:endParaRPr lang="es-ES" dirty="0">
              <a:solidFill>
                <a:srgbClr val="0099CC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8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04975" y="3429000"/>
            <a:ext cx="9039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Estallidos graves de humor que se producen de promedio tres o más veces por semana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El estado de ánimo del niño entre estallidos es de furia o irritaci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ó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n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Este patrón de estallidos frecuentes, además de la ira o irritabilidad consistentes entre estallidos, continúa durante 12 o más meses, sin interrupción en los síntomas de 3 o más meses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El primer brote por lo general comienza antes de los 10 años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76325" y="1794034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Trastorno de desregulación disruptiva del estado de ánimo (TDDEA) </a:t>
            </a:r>
          </a:p>
          <a:p>
            <a:endParaRPr lang="es-ES" b="1" dirty="0">
              <a:solidFill>
                <a:srgbClr val="0099CC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266825" y="2440365"/>
            <a:ext cx="9715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Consiste en accesos de cólera graves y recurrentes que se manifiestan verbalmente y/o con el comportamiento cuya intensidad o duración son desproporcionadas.</a:t>
            </a:r>
          </a:p>
        </p:txBody>
      </p:sp>
    </p:spTree>
    <p:extLst>
      <p:ext uri="{BB962C8B-B14F-4D97-AF65-F5344CB8AC3E}">
        <p14:creationId xmlns:p14="http://schemas.microsoft.com/office/powerpoint/2010/main" val="122030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71577" y="1773793"/>
            <a:ext cx="3888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Trastorno </a:t>
            </a:r>
            <a:r>
              <a:rPr lang="es-ES" b="1" dirty="0" err="1">
                <a:solidFill>
                  <a:srgbClr val="0099CC"/>
                </a:solidFill>
                <a:latin typeface="Arial Narrow" panose="020B0606020202030204" pitchFamily="34" charset="0"/>
              </a:rPr>
              <a:t>disfórico</a:t>
            </a:r>
            <a:r>
              <a:rPr lang="es-ES" b="1" dirty="0">
                <a:solidFill>
                  <a:srgbClr val="0099CC"/>
                </a:solidFill>
                <a:latin typeface="Arial Narrow" panose="020B0606020202030204" pitchFamily="34" charset="0"/>
              </a:rPr>
              <a:t> premenstrual</a:t>
            </a:r>
            <a:r>
              <a:rPr lang="es-ES" dirty="0">
                <a:solidFill>
                  <a:srgbClr val="0099CC"/>
                </a:solidFill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857375" y="2457093"/>
            <a:ext cx="8763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Mal humor: sentimientos de depresión, ansiedad, irritabilidad o ira que parecieran surgir de la nada.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Llanto excesivo o llanto sin razón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Sentirse abrumado o como si apenas estuviera sobreviviendo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Sensibilidad intensa al rechazo: preocuparse de que todos estén enojados o infelices con usted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Problemas para concentrarse o dificultad para mantenerse enfocada en una tarea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Aumento o disminución del apetito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Molestias físicas: agotamiento, distensión abdominal, calambres, dolores de cabeza, etc.</a:t>
            </a:r>
          </a:p>
          <a:p>
            <a:pPr marL="342900" indent="-342900" algn="just">
              <a:buFont typeface="+mj-lt"/>
              <a:buAutoNum type="arabicPeriod"/>
            </a:pPr>
            <a:endParaRPr lang="es-ES" dirty="0"/>
          </a:p>
          <a:p>
            <a:pPr marL="342900" indent="-342900" algn="just">
              <a:buFont typeface="+mj-lt"/>
              <a:buAutoNum type="arabicPeriod"/>
            </a:pPr>
            <a:r>
              <a:rPr lang="es-ES" dirty="0">
                <a:solidFill>
                  <a:srgbClr val="0099CC"/>
                </a:solidFill>
              </a:rPr>
              <a:t>Los síntomas generalmente comienzan 5-8 días antes de su período, pero pueden comenzar antes de eso y desaparecer una vez que comienza el período. El inicio de TDPM puede ser en cualquier momento después de la pubertad.</a:t>
            </a:r>
          </a:p>
        </p:txBody>
      </p:sp>
    </p:spTree>
    <p:extLst>
      <p:ext uri="{BB962C8B-B14F-4D97-AF65-F5344CB8AC3E}">
        <p14:creationId xmlns:p14="http://schemas.microsoft.com/office/powerpoint/2010/main" val="229957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2395</Words>
  <Application>Microsoft Office PowerPoint</Application>
  <PresentationFormat>Panorámica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MAXIMO DE LA PEÑA PRIETO</dc:creator>
  <cp:lastModifiedBy>casa</cp:lastModifiedBy>
  <cp:revision>78</cp:revision>
  <dcterms:created xsi:type="dcterms:W3CDTF">2020-11-23T17:12:45Z</dcterms:created>
  <dcterms:modified xsi:type="dcterms:W3CDTF">2021-10-07T15:48:53Z</dcterms:modified>
</cp:coreProperties>
</file>