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330" r:id="rId3"/>
    <p:sldId id="294" r:id="rId4"/>
    <p:sldId id="377" r:id="rId5"/>
    <p:sldId id="328" r:id="rId6"/>
    <p:sldId id="264" r:id="rId7"/>
    <p:sldId id="296" r:id="rId8"/>
    <p:sldId id="322" r:id="rId9"/>
    <p:sldId id="363" r:id="rId10"/>
    <p:sldId id="375" r:id="rId11"/>
    <p:sldId id="376" r:id="rId12"/>
    <p:sldId id="343" r:id="rId13"/>
    <p:sldId id="348" r:id="rId14"/>
    <p:sldId id="349" r:id="rId15"/>
    <p:sldId id="323" r:id="rId16"/>
    <p:sldId id="334" r:id="rId17"/>
    <p:sldId id="335" r:id="rId18"/>
    <p:sldId id="336" r:id="rId19"/>
    <p:sldId id="337" r:id="rId20"/>
    <p:sldId id="324" r:id="rId21"/>
    <p:sldId id="350" r:id="rId22"/>
    <p:sldId id="367" r:id="rId23"/>
    <p:sldId id="361" r:id="rId24"/>
    <p:sldId id="360" r:id="rId25"/>
    <p:sldId id="374" r:id="rId26"/>
    <p:sldId id="297" r:id="rId27"/>
    <p:sldId id="370" r:id="rId28"/>
    <p:sldId id="368" r:id="rId29"/>
    <p:sldId id="327" r:id="rId30"/>
    <p:sldId id="366" r:id="rId31"/>
    <p:sldId id="372" r:id="rId32"/>
    <p:sldId id="373" r:id="rId33"/>
    <p:sldId id="282" r:id="rId34"/>
    <p:sldId id="284" r:id="rId35"/>
    <p:sldId id="285" r:id="rId36"/>
    <p:sldId id="318" r:id="rId37"/>
    <p:sldId id="371" r:id="rId38"/>
    <p:sldId id="319" r:id="rId39"/>
    <p:sldId id="321" r:id="rId40"/>
    <p:sldId id="320" r:id="rId41"/>
    <p:sldId id="369" r:id="rId4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0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33E5A-27E9-6742-A8C2-8219DB56F698}" type="doc">
      <dgm:prSet loTypeId="urn:microsoft.com/office/officeart/2005/8/layout/radial4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A35F5D-D021-9346-841C-79974DD29684}">
      <dgm:prSet phldrT="[Texto]"/>
      <dgm:spPr/>
      <dgm:t>
        <a:bodyPr/>
        <a:lstStyle/>
        <a:p>
          <a:r>
            <a:rPr lang="es-ES" dirty="0" smtClean="0"/>
            <a:t>Ideación suicida/ Intento suicida</a:t>
          </a:r>
          <a:endParaRPr lang="es-ES" dirty="0"/>
        </a:p>
      </dgm:t>
    </dgm:pt>
    <dgm:pt modelId="{6BA0A16C-4970-EA43-8691-AC62137782E7}" type="parTrans" cxnId="{4D046B17-6E96-B043-85C5-31C55D1E5584}">
      <dgm:prSet/>
      <dgm:spPr/>
      <dgm:t>
        <a:bodyPr/>
        <a:lstStyle/>
        <a:p>
          <a:endParaRPr lang="es-ES"/>
        </a:p>
      </dgm:t>
    </dgm:pt>
    <dgm:pt modelId="{E03BFEE9-D7A6-A548-8983-CDBC2F0C9A30}" type="sibTrans" cxnId="{4D046B17-6E96-B043-85C5-31C55D1E5584}">
      <dgm:prSet/>
      <dgm:spPr/>
      <dgm:t>
        <a:bodyPr/>
        <a:lstStyle/>
        <a:p>
          <a:endParaRPr lang="es-ES"/>
        </a:p>
      </dgm:t>
    </dgm:pt>
    <dgm:pt modelId="{EEC67129-D36A-FB45-A8E6-320232F3C21B}">
      <dgm:prSet phldrT="[Texto]"/>
      <dgm:spPr/>
      <dgm:t>
        <a:bodyPr/>
        <a:lstStyle/>
        <a:p>
          <a:r>
            <a:rPr lang="es-ES" dirty="0" smtClean="0"/>
            <a:t>Variables biológicas</a:t>
          </a:r>
          <a:endParaRPr lang="es-ES" dirty="0"/>
        </a:p>
      </dgm:t>
    </dgm:pt>
    <dgm:pt modelId="{F346F18A-C83C-324D-9E9F-3B6F160DAFBD}" type="parTrans" cxnId="{0D0EA942-C99E-A649-8594-75CF07D105D0}">
      <dgm:prSet/>
      <dgm:spPr/>
      <dgm:t>
        <a:bodyPr/>
        <a:lstStyle/>
        <a:p>
          <a:endParaRPr lang="es-ES"/>
        </a:p>
      </dgm:t>
    </dgm:pt>
    <dgm:pt modelId="{5B9B1581-10E8-E142-87D0-B1C7378829EF}" type="sibTrans" cxnId="{0D0EA942-C99E-A649-8594-75CF07D105D0}">
      <dgm:prSet/>
      <dgm:spPr/>
      <dgm:t>
        <a:bodyPr/>
        <a:lstStyle/>
        <a:p>
          <a:endParaRPr lang="es-ES"/>
        </a:p>
      </dgm:t>
    </dgm:pt>
    <dgm:pt modelId="{74EE53D4-988F-E443-BD75-FAE2FED833D9}">
      <dgm:prSet phldrT="[Texto]"/>
      <dgm:spPr/>
      <dgm:t>
        <a:bodyPr/>
        <a:lstStyle/>
        <a:p>
          <a:r>
            <a:rPr lang="es-ES" dirty="0" smtClean="0"/>
            <a:t>Variables psicológicas</a:t>
          </a:r>
          <a:endParaRPr lang="es-ES" dirty="0"/>
        </a:p>
      </dgm:t>
    </dgm:pt>
    <dgm:pt modelId="{9EB0CD41-BD8B-694E-A95B-1C53BC2D5BCD}" type="parTrans" cxnId="{40A485C0-FBF2-1F48-8727-B2D08A4512E2}">
      <dgm:prSet/>
      <dgm:spPr/>
      <dgm:t>
        <a:bodyPr/>
        <a:lstStyle/>
        <a:p>
          <a:endParaRPr lang="es-ES"/>
        </a:p>
      </dgm:t>
    </dgm:pt>
    <dgm:pt modelId="{BB994EC5-190A-864A-9A3A-E803D3DDA831}" type="sibTrans" cxnId="{40A485C0-FBF2-1F48-8727-B2D08A4512E2}">
      <dgm:prSet/>
      <dgm:spPr/>
      <dgm:t>
        <a:bodyPr/>
        <a:lstStyle/>
        <a:p>
          <a:endParaRPr lang="es-ES"/>
        </a:p>
      </dgm:t>
    </dgm:pt>
    <dgm:pt modelId="{012011F3-DD5B-5640-A84F-9E8D7252AE9D}">
      <dgm:prSet phldrT="[Texto]"/>
      <dgm:spPr/>
      <dgm:t>
        <a:bodyPr/>
        <a:lstStyle/>
        <a:p>
          <a:r>
            <a:rPr lang="es-ES" dirty="0" smtClean="0"/>
            <a:t>Variables ambientales</a:t>
          </a:r>
          <a:endParaRPr lang="es-ES" dirty="0"/>
        </a:p>
      </dgm:t>
    </dgm:pt>
    <dgm:pt modelId="{9D5BD63F-07A3-7542-B654-29E4CB0ECAC9}" type="parTrans" cxnId="{C9932F3E-8595-8640-A789-22B95719D580}">
      <dgm:prSet/>
      <dgm:spPr/>
      <dgm:t>
        <a:bodyPr/>
        <a:lstStyle/>
        <a:p>
          <a:endParaRPr lang="es-ES"/>
        </a:p>
      </dgm:t>
    </dgm:pt>
    <dgm:pt modelId="{C496FD20-344F-5743-99EC-B678684A60D7}" type="sibTrans" cxnId="{C9932F3E-8595-8640-A789-22B95719D580}">
      <dgm:prSet/>
      <dgm:spPr/>
      <dgm:t>
        <a:bodyPr/>
        <a:lstStyle/>
        <a:p>
          <a:endParaRPr lang="es-ES"/>
        </a:p>
      </dgm:t>
    </dgm:pt>
    <dgm:pt modelId="{4B73A667-3850-C84C-9C0D-861EEEEDA7A3}">
      <dgm:prSet/>
      <dgm:spPr/>
      <dgm:t>
        <a:bodyPr/>
        <a:lstStyle/>
        <a:p>
          <a:r>
            <a:rPr lang="es-ES" dirty="0" smtClean="0"/>
            <a:t>Variables sociales</a:t>
          </a:r>
          <a:endParaRPr lang="es-ES" dirty="0"/>
        </a:p>
      </dgm:t>
    </dgm:pt>
    <dgm:pt modelId="{6009F96B-F872-974A-9D3C-6CD7CD70456F}" type="parTrans" cxnId="{D7B9C592-2B5A-224C-8BB9-D56C4B08D9C7}">
      <dgm:prSet/>
      <dgm:spPr/>
      <dgm:t>
        <a:bodyPr/>
        <a:lstStyle/>
        <a:p>
          <a:endParaRPr lang="es-ES"/>
        </a:p>
      </dgm:t>
    </dgm:pt>
    <dgm:pt modelId="{576D988F-A943-B445-9EFE-A5A5CF31A759}" type="sibTrans" cxnId="{D7B9C592-2B5A-224C-8BB9-D56C4B08D9C7}">
      <dgm:prSet/>
      <dgm:spPr/>
      <dgm:t>
        <a:bodyPr/>
        <a:lstStyle/>
        <a:p>
          <a:endParaRPr lang="es-ES"/>
        </a:p>
      </dgm:t>
    </dgm:pt>
    <dgm:pt modelId="{FE1E7161-27FA-FD4C-8242-EEC131FDE585}" type="pres">
      <dgm:prSet presAssocID="{FC933E5A-27E9-6742-A8C2-8219DB56F6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F1E9A5-1A94-1248-87B6-32CC1D979890}" type="pres">
      <dgm:prSet presAssocID="{68A35F5D-D021-9346-841C-79974DD29684}" presName="centerShape" presStyleLbl="node0" presStyleIdx="0" presStyleCnt="1"/>
      <dgm:spPr/>
      <dgm:t>
        <a:bodyPr/>
        <a:lstStyle/>
        <a:p>
          <a:endParaRPr lang="es-ES"/>
        </a:p>
      </dgm:t>
    </dgm:pt>
    <dgm:pt modelId="{B5676C73-BACC-EF40-B267-272D9984F121}" type="pres">
      <dgm:prSet presAssocID="{F346F18A-C83C-324D-9E9F-3B6F160DAFBD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7989B5D3-BEA9-4C4A-9BD4-DC4756E751DE}" type="pres">
      <dgm:prSet presAssocID="{EEC67129-D36A-FB45-A8E6-320232F3C2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861F4-4841-F042-9400-65938F0BF712}" type="pres">
      <dgm:prSet presAssocID="{9EB0CD41-BD8B-694E-A95B-1C53BC2D5BCD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C2C79761-9E0C-7E4F-9116-49D3106ECF31}" type="pres">
      <dgm:prSet presAssocID="{74EE53D4-988F-E443-BD75-FAE2FED833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57237-F6FF-8C4A-BCF3-79D0699B0DCC}" type="pres">
      <dgm:prSet presAssocID="{9D5BD63F-07A3-7542-B654-29E4CB0ECAC9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DFA390A7-9973-8A4F-89FE-DB35DE7D2C83}" type="pres">
      <dgm:prSet presAssocID="{012011F3-DD5B-5640-A84F-9E8D7252AE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87233-85F0-1840-A6A0-660F8D20EB31}" type="pres">
      <dgm:prSet presAssocID="{6009F96B-F872-974A-9D3C-6CD7CD70456F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6EE6396B-812D-0847-BFFA-E7B1DE034B0A}" type="pres">
      <dgm:prSet presAssocID="{4B73A667-3850-C84C-9C0D-861EEEEDA7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E438EF-0D11-004E-98E6-CDC856FF5AA6}" type="presOf" srcId="{012011F3-DD5B-5640-A84F-9E8D7252AE9D}" destId="{DFA390A7-9973-8A4F-89FE-DB35DE7D2C83}" srcOrd="0" destOrd="0" presId="urn:microsoft.com/office/officeart/2005/8/layout/radial4"/>
    <dgm:cxn modelId="{15D5C8CA-3F61-504E-B487-4DCBCA014818}" type="presOf" srcId="{9EB0CD41-BD8B-694E-A95B-1C53BC2D5BCD}" destId="{674861F4-4841-F042-9400-65938F0BF712}" srcOrd="0" destOrd="0" presId="urn:microsoft.com/office/officeart/2005/8/layout/radial4"/>
    <dgm:cxn modelId="{EE7DFF7D-B277-8847-B627-E653935C463D}" type="presOf" srcId="{6009F96B-F872-974A-9D3C-6CD7CD70456F}" destId="{97D87233-85F0-1840-A6A0-660F8D20EB31}" srcOrd="0" destOrd="0" presId="urn:microsoft.com/office/officeart/2005/8/layout/radial4"/>
    <dgm:cxn modelId="{D7B9C592-2B5A-224C-8BB9-D56C4B08D9C7}" srcId="{68A35F5D-D021-9346-841C-79974DD29684}" destId="{4B73A667-3850-C84C-9C0D-861EEEEDA7A3}" srcOrd="3" destOrd="0" parTransId="{6009F96B-F872-974A-9D3C-6CD7CD70456F}" sibTransId="{576D988F-A943-B445-9EFE-A5A5CF31A759}"/>
    <dgm:cxn modelId="{B0D92C05-DDD6-3A45-9BA0-90640AAAC985}" type="presOf" srcId="{4B73A667-3850-C84C-9C0D-861EEEEDA7A3}" destId="{6EE6396B-812D-0847-BFFA-E7B1DE034B0A}" srcOrd="0" destOrd="0" presId="urn:microsoft.com/office/officeart/2005/8/layout/radial4"/>
    <dgm:cxn modelId="{C9932F3E-8595-8640-A789-22B95719D580}" srcId="{68A35F5D-D021-9346-841C-79974DD29684}" destId="{012011F3-DD5B-5640-A84F-9E8D7252AE9D}" srcOrd="2" destOrd="0" parTransId="{9D5BD63F-07A3-7542-B654-29E4CB0ECAC9}" sibTransId="{C496FD20-344F-5743-99EC-B678684A60D7}"/>
    <dgm:cxn modelId="{0D0EA942-C99E-A649-8594-75CF07D105D0}" srcId="{68A35F5D-D021-9346-841C-79974DD29684}" destId="{EEC67129-D36A-FB45-A8E6-320232F3C21B}" srcOrd="0" destOrd="0" parTransId="{F346F18A-C83C-324D-9E9F-3B6F160DAFBD}" sibTransId="{5B9B1581-10E8-E142-87D0-B1C7378829EF}"/>
    <dgm:cxn modelId="{3B5D27CB-50A5-0A4A-ABE1-971DE5E3C27D}" type="presOf" srcId="{74EE53D4-988F-E443-BD75-FAE2FED833D9}" destId="{C2C79761-9E0C-7E4F-9116-49D3106ECF31}" srcOrd="0" destOrd="0" presId="urn:microsoft.com/office/officeart/2005/8/layout/radial4"/>
    <dgm:cxn modelId="{4D046B17-6E96-B043-85C5-31C55D1E5584}" srcId="{FC933E5A-27E9-6742-A8C2-8219DB56F698}" destId="{68A35F5D-D021-9346-841C-79974DD29684}" srcOrd="0" destOrd="0" parTransId="{6BA0A16C-4970-EA43-8691-AC62137782E7}" sibTransId="{E03BFEE9-D7A6-A548-8983-CDBC2F0C9A30}"/>
    <dgm:cxn modelId="{40A485C0-FBF2-1F48-8727-B2D08A4512E2}" srcId="{68A35F5D-D021-9346-841C-79974DD29684}" destId="{74EE53D4-988F-E443-BD75-FAE2FED833D9}" srcOrd="1" destOrd="0" parTransId="{9EB0CD41-BD8B-694E-A95B-1C53BC2D5BCD}" sibTransId="{BB994EC5-190A-864A-9A3A-E803D3DDA831}"/>
    <dgm:cxn modelId="{A11C0002-C083-E948-9B72-6B9E52AE5BD1}" type="presOf" srcId="{EEC67129-D36A-FB45-A8E6-320232F3C21B}" destId="{7989B5D3-BEA9-4C4A-9BD4-DC4756E751DE}" srcOrd="0" destOrd="0" presId="urn:microsoft.com/office/officeart/2005/8/layout/radial4"/>
    <dgm:cxn modelId="{9EC909A4-AAD9-9746-85E6-EAD0A60BD725}" type="presOf" srcId="{F346F18A-C83C-324D-9E9F-3B6F160DAFBD}" destId="{B5676C73-BACC-EF40-B267-272D9984F121}" srcOrd="0" destOrd="0" presId="urn:microsoft.com/office/officeart/2005/8/layout/radial4"/>
    <dgm:cxn modelId="{9FDCEF82-DF89-4040-A5EC-77C99C77FA3A}" type="presOf" srcId="{FC933E5A-27E9-6742-A8C2-8219DB56F698}" destId="{FE1E7161-27FA-FD4C-8242-EEC131FDE585}" srcOrd="0" destOrd="0" presId="urn:microsoft.com/office/officeart/2005/8/layout/radial4"/>
    <dgm:cxn modelId="{DAE15569-5813-CC49-ABFC-A2BE59689FF9}" type="presOf" srcId="{9D5BD63F-07A3-7542-B654-29E4CB0ECAC9}" destId="{D4357237-F6FF-8C4A-BCF3-79D0699B0DCC}" srcOrd="0" destOrd="0" presId="urn:microsoft.com/office/officeart/2005/8/layout/radial4"/>
    <dgm:cxn modelId="{3BFB1CFB-F220-D44A-A703-B36BDCB74A17}" type="presOf" srcId="{68A35F5D-D021-9346-841C-79974DD29684}" destId="{F6F1E9A5-1A94-1248-87B6-32CC1D979890}" srcOrd="0" destOrd="0" presId="urn:microsoft.com/office/officeart/2005/8/layout/radial4"/>
    <dgm:cxn modelId="{9B00E95B-C730-2949-86F9-548F439D6C31}" type="presParOf" srcId="{FE1E7161-27FA-FD4C-8242-EEC131FDE585}" destId="{F6F1E9A5-1A94-1248-87B6-32CC1D979890}" srcOrd="0" destOrd="0" presId="urn:microsoft.com/office/officeart/2005/8/layout/radial4"/>
    <dgm:cxn modelId="{B032CF7A-C028-7643-9D26-D153D811DC4B}" type="presParOf" srcId="{FE1E7161-27FA-FD4C-8242-EEC131FDE585}" destId="{B5676C73-BACC-EF40-B267-272D9984F121}" srcOrd="1" destOrd="0" presId="urn:microsoft.com/office/officeart/2005/8/layout/radial4"/>
    <dgm:cxn modelId="{34BAEEB2-4A6F-C34D-9604-D64DE66C3DE2}" type="presParOf" srcId="{FE1E7161-27FA-FD4C-8242-EEC131FDE585}" destId="{7989B5D3-BEA9-4C4A-9BD4-DC4756E751DE}" srcOrd="2" destOrd="0" presId="urn:microsoft.com/office/officeart/2005/8/layout/radial4"/>
    <dgm:cxn modelId="{45BAB36F-032F-E248-808E-8CCF9C6AF247}" type="presParOf" srcId="{FE1E7161-27FA-FD4C-8242-EEC131FDE585}" destId="{674861F4-4841-F042-9400-65938F0BF712}" srcOrd="3" destOrd="0" presId="urn:microsoft.com/office/officeart/2005/8/layout/radial4"/>
    <dgm:cxn modelId="{830726C7-168F-244F-8E46-0844727E07D0}" type="presParOf" srcId="{FE1E7161-27FA-FD4C-8242-EEC131FDE585}" destId="{C2C79761-9E0C-7E4F-9116-49D3106ECF31}" srcOrd="4" destOrd="0" presId="urn:microsoft.com/office/officeart/2005/8/layout/radial4"/>
    <dgm:cxn modelId="{03A5C232-6FF4-B245-900A-FCDC337860DE}" type="presParOf" srcId="{FE1E7161-27FA-FD4C-8242-EEC131FDE585}" destId="{D4357237-F6FF-8C4A-BCF3-79D0699B0DCC}" srcOrd="5" destOrd="0" presId="urn:microsoft.com/office/officeart/2005/8/layout/radial4"/>
    <dgm:cxn modelId="{0A035199-C4F2-7243-8167-A573680009B8}" type="presParOf" srcId="{FE1E7161-27FA-FD4C-8242-EEC131FDE585}" destId="{DFA390A7-9973-8A4F-89FE-DB35DE7D2C83}" srcOrd="6" destOrd="0" presId="urn:microsoft.com/office/officeart/2005/8/layout/radial4"/>
    <dgm:cxn modelId="{D3104C39-81AD-F344-A065-F1A18FC045FB}" type="presParOf" srcId="{FE1E7161-27FA-FD4C-8242-EEC131FDE585}" destId="{97D87233-85F0-1840-A6A0-660F8D20EB31}" srcOrd="7" destOrd="0" presId="urn:microsoft.com/office/officeart/2005/8/layout/radial4"/>
    <dgm:cxn modelId="{C1F437FF-DB06-F94F-B4C9-A2082EF336E1}" type="presParOf" srcId="{FE1E7161-27FA-FD4C-8242-EEC131FDE585}" destId="{6EE6396B-812D-0847-BFFA-E7B1DE034B0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8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8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5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47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66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4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17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E0EDAA-BEDB-6C4D-AA44-CAAE67D9BD1F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072179-3595-3C4C-B1BC-02646AF845F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6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8132538" cy="3566160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9B2D1F"/>
                </a:solidFill>
              </a:rPr>
              <a:t>Detección y prevención de los desajustes y trastornos emocionales en el centro educativo: Factores de riesgo, factores de protección en esta etapa, y prevención del comportamiento suicida.  </a:t>
            </a:r>
            <a:r>
              <a:rPr lang="es-ES" sz="3200" dirty="0" smtClean="0">
                <a:solidFill>
                  <a:srgbClr val="9B2D1F"/>
                </a:solidFill>
              </a:rPr>
              <a:t/>
            </a:r>
            <a:br>
              <a:rPr lang="es-ES" sz="3200" dirty="0" smtClean="0">
                <a:solidFill>
                  <a:srgbClr val="9B2D1F"/>
                </a:solidFill>
              </a:rPr>
            </a:br>
            <a:r>
              <a:rPr lang="es-ES" sz="3200" dirty="0" smtClean="0">
                <a:solidFill>
                  <a:srgbClr val="9B2D1F"/>
                </a:solidFill>
              </a:rPr>
              <a:t>Derivación </a:t>
            </a:r>
            <a:r>
              <a:rPr lang="es-ES" sz="3200" dirty="0">
                <a:solidFill>
                  <a:srgbClr val="9B2D1F"/>
                </a:solidFill>
              </a:rPr>
              <a:t>a otros recursos.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8011406" cy="155071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Dra. VICTORIA ALONSO </a:t>
            </a:r>
          </a:p>
          <a:p>
            <a:r>
              <a:rPr lang="es-ES" dirty="0" smtClean="0"/>
              <a:t>Psicóloga clínica</a:t>
            </a:r>
          </a:p>
          <a:p>
            <a:r>
              <a:rPr lang="es-ES" dirty="0" smtClean="0"/>
              <a:t>Hospital de día CET de adolescentes de </a:t>
            </a:r>
            <a:r>
              <a:rPr lang="es-ES" dirty="0" err="1" smtClean="0"/>
              <a:t>vallecas</a:t>
            </a:r>
            <a:r>
              <a:rPr lang="es-ES" dirty="0" smtClean="0"/>
              <a:t>, </a:t>
            </a:r>
            <a:r>
              <a:rPr lang="es-ES" dirty="0" err="1" smtClean="0"/>
              <a:t>HosPital</a:t>
            </a:r>
            <a:r>
              <a:rPr lang="es-ES" dirty="0" smtClean="0"/>
              <a:t> Infanta </a:t>
            </a:r>
            <a:r>
              <a:rPr lang="es-ES" dirty="0" err="1" smtClean="0"/>
              <a:t>leonor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0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Factores de riesgo </a:t>
            </a:r>
            <a:r>
              <a:rPr lang="es-ES" sz="3600" dirty="0" smtClean="0">
                <a:solidFill>
                  <a:schemeClr val="accent2"/>
                </a:solidFill>
              </a:rPr>
              <a:t>en la adolescencia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Momento vital en que el adolescente va avanzando en el distanciamiento de los padres como figuras de vinculación principales y se sumerge a nivel vincular con los iguales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Mayor riesgo en todo aquello que tiene que ver con la relación con iguales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Uso de internet como medio de conexión con el mundo: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Pérdida de privacidad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Contenidos inapropiados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Ciberacoso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Grooming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Violencia de género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Exposición al efecto contagio.</a:t>
            </a:r>
          </a:p>
          <a:p>
            <a:pPr marL="201168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5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Psicológicas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Impulsividad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Pensamiento dicotómico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Rigidez cognitiva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Agresividad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Perfeccionismo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Autoconcepto</a:t>
            </a:r>
            <a:r>
              <a:rPr lang="es-ES" dirty="0" smtClean="0"/>
              <a:t> y autoestima disminuidas sensiblemente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Desesperanza</a:t>
            </a:r>
          </a:p>
        </p:txBody>
      </p:sp>
      <p:sp>
        <p:nvSpPr>
          <p:cNvPr id="4" name="Flecha izquierda 3"/>
          <p:cNvSpPr/>
          <p:nvPr/>
        </p:nvSpPr>
        <p:spPr>
          <a:xfrm>
            <a:off x="4363656" y="2176041"/>
            <a:ext cx="3437681" cy="1331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Adolescencia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" y="1620456"/>
            <a:ext cx="4363656" cy="204871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2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Familiares y </a:t>
            </a:r>
            <a:r>
              <a:rPr lang="es-ES_tradnl" dirty="0" smtClean="0"/>
              <a:t>contextuales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8013485" cy="43061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Historia </a:t>
            </a:r>
            <a:r>
              <a:rPr lang="fr-FR" dirty="0" err="1"/>
              <a:t>familiar</a:t>
            </a:r>
            <a:r>
              <a:rPr lang="fr-FR" dirty="0"/>
              <a:t> de </a:t>
            </a:r>
            <a:r>
              <a:rPr lang="fr-FR" dirty="0" err="1"/>
              <a:t>suicidio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Ausencia </a:t>
            </a:r>
            <a:r>
              <a:rPr lang="es-ES_tradnl" dirty="0"/>
              <a:t>de apoyo </a:t>
            </a:r>
            <a:r>
              <a:rPr lang="es-ES_tradnl" dirty="0" err="1"/>
              <a:t>sociofamiliar</a:t>
            </a:r>
            <a:r>
              <a:rPr lang="es-ES_tradn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Presencia </a:t>
            </a:r>
            <a:r>
              <a:rPr lang="es-ES_tradnl" dirty="0"/>
              <a:t>de eventos vitales estresantes.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Presencia </a:t>
            </a:r>
            <a:r>
              <a:rPr lang="es-ES_tradnl" dirty="0"/>
              <a:t>de enfermedad mental en los progenitores.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Clima </a:t>
            </a:r>
            <a:r>
              <a:rPr lang="es-ES_tradnl" dirty="0"/>
              <a:t>emocional caótico en la familia.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Dificultades </a:t>
            </a:r>
            <a:r>
              <a:rPr lang="es-ES_tradnl" dirty="0"/>
              <a:t>socioeconómicas </a:t>
            </a:r>
            <a:r>
              <a:rPr lang="es-ES_tradnl" dirty="0" smtClean="0"/>
              <a:t>graves.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Historia </a:t>
            </a:r>
            <a:r>
              <a:rPr lang="es-ES" dirty="0"/>
              <a:t>de abuso de </a:t>
            </a:r>
            <a:r>
              <a:rPr lang="es-ES" dirty="0" smtClean="0"/>
              <a:t>sustancias </a:t>
            </a:r>
            <a:r>
              <a:rPr lang="es-ES" dirty="0"/>
              <a:t>en la </a:t>
            </a:r>
            <a:r>
              <a:rPr lang="es-ES" dirty="0" smtClean="0"/>
              <a:t>familia.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Violencia </a:t>
            </a:r>
            <a:r>
              <a:rPr lang="es-ES" dirty="0"/>
              <a:t>en el entorno </a:t>
            </a:r>
            <a:r>
              <a:rPr lang="es-ES" dirty="0" smtClean="0"/>
              <a:t>familiar, abuso sexual en la infancia. 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Altos </a:t>
            </a:r>
            <a:r>
              <a:rPr lang="es-ES" dirty="0"/>
              <a:t>niveles de exigencia.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71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Personales </a:t>
            </a:r>
            <a:r>
              <a:rPr lang="es-ES" dirty="0"/>
              <a:t>/ sociales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" dirty="0" smtClean="0"/>
              <a:t>Ausencia </a:t>
            </a:r>
            <a:r>
              <a:rPr lang="es-ES" dirty="0"/>
              <a:t>o pérdida de la red de iguales.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Acontecimientos </a:t>
            </a:r>
            <a:r>
              <a:rPr lang="es-ES" dirty="0"/>
              <a:t>vitales negativos: muerte de personas queridas, ruptura de pareja.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Redes </a:t>
            </a:r>
            <a:r>
              <a:rPr lang="es-ES" dirty="0"/>
              <a:t>sociales (</a:t>
            </a:r>
            <a:r>
              <a:rPr lang="es-ES" dirty="0" err="1"/>
              <a:t>Ciberacoso</a:t>
            </a:r>
            <a:r>
              <a:rPr lang="es-ES" dirty="0"/>
              <a:t>).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Retos </a:t>
            </a:r>
            <a:r>
              <a:rPr lang="es-ES" dirty="0"/>
              <a:t>virales en redes sociales.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/>
              <a:t>F</a:t>
            </a:r>
            <a:r>
              <a:rPr lang="es-ES" dirty="0" smtClean="0"/>
              <a:t>alta </a:t>
            </a:r>
            <a:r>
              <a:rPr lang="es-ES" dirty="0"/>
              <a:t>de apego social.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Acceso </a:t>
            </a:r>
            <a:r>
              <a:rPr lang="es-ES" dirty="0"/>
              <a:t>a productos o artículos letales.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Autolesiones</a:t>
            </a:r>
          </a:p>
          <a:p>
            <a:pPr>
              <a:buFont typeface="Arial"/>
              <a:buChar char="•"/>
            </a:pPr>
            <a:r>
              <a:rPr lang="es-ES" dirty="0" smtClean="0"/>
              <a:t>Intentos </a:t>
            </a:r>
            <a:r>
              <a:rPr lang="es-ES" dirty="0" err="1" smtClean="0"/>
              <a:t>autolíticos</a:t>
            </a:r>
            <a:r>
              <a:rPr lang="es-ES" dirty="0" smtClean="0"/>
              <a:t> previos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el entorno escolar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● </a:t>
            </a:r>
            <a:r>
              <a:rPr lang="es-ES" dirty="0"/>
              <a:t>Sufrir acoso escolar o violencia entre iguales. </a:t>
            </a:r>
            <a:endParaRPr lang="es-ES" dirty="0" smtClean="0"/>
          </a:p>
          <a:p>
            <a:r>
              <a:rPr lang="es-ES" dirty="0" smtClean="0"/>
              <a:t>● </a:t>
            </a:r>
            <a:r>
              <a:rPr lang="es-ES" dirty="0"/>
              <a:t>Sentir rechazo por sentirse diferente por cualquier causa. </a:t>
            </a:r>
            <a:endParaRPr lang="es-ES" dirty="0" smtClean="0"/>
          </a:p>
          <a:p>
            <a:r>
              <a:rPr lang="es-ES" dirty="0" smtClean="0"/>
              <a:t>● </a:t>
            </a:r>
            <a:r>
              <a:rPr lang="es-ES" dirty="0"/>
              <a:t>Estigmatización por orientación y /o identidad sexual. </a:t>
            </a:r>
            <a:endParaRPr lang="es-ES" dirty="0" smtClean="0"/>
          </a:p>
          <a:p>
            <a:r>
              <a:rPr lang="es-ES" dirty="0" smtClean="0"/>
              <a:t>● </a:t>
            </a:r>
            <a:r>
              <a:rPr lang="es-ES" dirty="0"/>
              <a:t>Altos niveles de exigencia académica. </a:t>
            </a:r>
            <a:endParaRPr lang="es-ES" dirty="0" smtClean="0"/>
          </a:p>
          <a:p>
            <a:r>
              <a:rPr lang="es-ES" dirty="0" smtClean="0"/>
              <a:t>● </a:t>
            </a:r>
            <a:r>
              <a:rPr lang="es-ES" dirty="0"/>
              <a:t>Estigmatización del alumno después de un intento de suicidio. </a:t>
            </a:r>
            <a:endParaRPr lang="es-ES" dirty="0" smtClean="0"/>
          </a:p>
          <a:p>
            <a:r>
              <a:rPr lang="es-ES" dirty="0" smtClean="0"/>
              <a:t>● </a:t>
            </a:r>
            <a:r>
              <a:rPr lang="es-ES" dirty="0"/>
              <a:t>Inacción, por miedo a una nueva conducta suicida, por parte de la comunidad educativa. Aspectos relacionados con la apariencia física. </a:t>
            </a:r>
          </a:p>
        </p:txBody>
      </p:sp>
    </p:spTree>
    <p:extLst>
      <p:ext uri="{BB962C8B-B14F-4D97-AF65-F5344CB8AC3E}">
        <p14:creationId xmlns:p14="http://schemas.microsoft.com/office/powerpoint/2010/main" val="21109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FACTORES DE PROTECCIÓN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611" y="405778"/>
            <a:ext cx="3670300" cy="2209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61" y="40577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Familiares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_tradnl" dirty="0" smtClean="0"/>
              <a:t>calidad </a:t>
            </a:r>
            <a:r>
              <a:rPr lang="es-ES_tradnl" dirty="0"/>
              <a:t>del apoyo familiar y </a:t>
            </a:r>
            <a:r>
              <a:rPr lang="es-ES_tradnl" dirty="0" smtClean="0"/>
              <a:t>social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integración social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" dirty="0" smtClean="0"/>
              <a:t>B</a:t>
            </a:r>
            <a:r>
              <a:rPr lang="es-ES_tradnl" dirty="0" err="1" smtClean="0"/>
              <a:t>uenas</a:t>
            </a:r>
            <a:r>
              <a:rPr lang="es-ES_tradnl" dirty="0" smtClean="0"/>
              <a:t> relaciones </a:t>
            </a:r>
            <a:r>
              <a:rPr lang="es-ES_tradnl" dirty="0"/>
              <a:t>en la familia, con el centro educativo, con los hermanos y con </a:t>
            </a:r>
            <a:r>
              <a:rPr lang="es-ES_tradnl" dirty="0" smtClean="0"/>
              <a:t>las </a:t>
            </a:r>
            <a:r>
              <a:rPr lang="sv-SE" dirty="0" err="1" smtClean="0"/>
              <a:t>amistades</a:t>
            </a:r>
            <a:r>
              <a:rPr lang="sv-SE" dirty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14" y="3252894"/>
            <a:ext cx="3111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Psicológicos/ personales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8000257" cy="449134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Buenas habilidades </a:t>
            </a:r>
            <a:r>
              <a:rPr lang="es-ES_tradnl" dirty="0"/>
              <a:t>sociales y de </a:t>
            </a:r>
            <a:r>
              <a:rPr lang="es-ES_tradnl" dirty="0" smtClean="0"/>
              <a:t>solución de problemas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Adecuada autoestima </a:t>
            </a:r>
            <a:r>
              <a:rPr lang="es-ES_tradnl" dirty="0"/>
              <a:t>y confianza en sí </a:t>
            </a:r>
            <a:r>
              <a:rPr lang="es-ES_tradnl" dirty="0" smtClean="0"/>
              <a:t>mismo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busca </a:t>
            </a:r>
            <a:r>
              <a:rPr lang="es-ES_tradnl" dirty="0"/>
              <a:t>de ayuda ante </a:t>
            </a:r>
            <a:r>
              <a:rPr lang="es-ES_tradnl" dirty="0" smtClean="0"/>
              <a:t>las dificultades </a:t>
            </a:r>
            <a:r>
              <a:rPr lang="es-ES_tradnl" dirty="0"/>
              <a:t>escolares y </a:t>
            </a:r>
            <a:r>
              <a:rPr lang="es-ES_tradnl" dirty="0" smtClean="0"/>
              <a:t>personales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 </a:t>
            </a:r>
            <a:r>
              <a:rPr lang="es-ES_tradnl" dirty="0"/>
              <a:t>busca de consejo cuando hay que elegir </a:t>
            </a:r>
            <a:r>
              <a:rPr lang="es-ES_tradnl" dirty="0" smtClean="0"/>
              <a:t>y tomar </a:t>
            </a:r>
            <a:r>
              <a:rPr lang="es-ES_tradnl" dirty="0"/>
              <a:t>decisiones </a:t>
            </a:r>
            <a:r>
              <a:rPr lang="es-ES_tradnl" dirty="0" smtClean="0"/>
              <a:t>importantes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receptividad </a:t>
            </a:r>
            <a:r>
              <a:rPr lang="es-ES_tradnl" dirty="0"/>
              <a:t>hacia nuevas experiencias </a:t>
            </a:r>
            <a:r>
              <a:rPr lang="es-ES_tradnl" dirty="0" smtClean="0"/>
              <a:t>y conocimientos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flexibilidad cognitiva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ética </a:t>
            </a:r>
            <a:r>
              <a:rPr lang="es-ES_tradnl" dirty="0"/>
              <a:t>o valores positivos y </a:t>
            </a:r>
            <a:r>
              <a:rPr lang="es-ES_tradnl" dirty="0" smtClean="0"/>
              <a:t>espiritualidad, adopción </a:t>
            </a:r>
            <a:r>
              <a:rPr lang="es-ES_tradnl" dirty="0"/>
              <a:t>de valores </a:t>
            </a:r>
            <a:r>
              <a:rPr lang="es-ES_tradnl" dirty="0" smtClean="0"/>
              <a:t>culturales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/>
              <a:t>hábitos de vida </a:t>
            </a:r>
            <a:r>
              <a:rPr lang="es-ES_tradnl" dirty="0" smtClean="0"/>
              <a:t>saludable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extraversión</a:t>
            </a:r>
          </a:p>
        </p:txBody>
      </p:sp>
    </p:spTree>
    <p:extLst>
      <p:ext uri="{BB962C8B-B14F-4D97-AF65-F5344CB8AC3E}">
        <p14:creationId xmlns:p14="http://schemas.microsoft.com/office/powerpoint/2010/main" val="3544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Factores escolares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7801834" cy="402336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buen </a:t>
            </a:r>
            <a:r>
              <a:rPr lang="es-ES_tradnl" dirty="0"/>
              <a:t>rendimiento </a:t>
            </a:r>
            <a:r>
              <a:rPr lang="es-ES_tradnl" dirty="0" smtClean="0"/>
              <a:t>escolar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buenas </a:t>
            </a:r>
            <a:r>
              <a:rPr lang="es-ES_tradnl" dirty="0"/>
              <a:t>relaciones con </a:t>
            </a:r>
            <a:r>
              <a:rPr lang="es-ES_tradnl" dirty="0" smtClean="0"/>
              <a:t>los profesores </a:t>
            </a:r>
            <a:r>
              <a:rPr lang="es-ES_tradnl" dirty="0"/>
              <a:t>y </a:t>
            </a:r>
            <a:r>
              <a:rPr lang="es-ES_tradnl" dirty="0" smtClean="0"/>
              <a:t>compañeros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comunicación </a:t>
            </a:r>
            <a:r>
              <a:rPr lang="es-ES_tradnl" dirty="0"/>
              <a:t>y unificación de criterios entre familia </a:t>
            </a:r>
            <a:r>
              <a:rPr lang="es-ES_tradnl" dirty="0" smtClean="0"/>
              <a:t>y centro </a:t>
            </a:r>
            <a:r>
              <a:rPr lang="es-ES_tradnl" dirty="0"/>
              <a:t>educativo. </a:t>
            </a:r>
            <a:endParaRPr lang="es-ES_tradnl" dirty="0" smtClean="0"/>
          </a:p>
          <a:p>
            <a:pPr>
              <a:buFont typeface="Arial"/>
              <a:buChar char="•"/>
            </a:pPr>
            <a:r>
              <a:rPr lang="es-ES_tradnl" dirty="0" smtClean="0"/>
              <a:t>Podríamos </a:t>
            </a:r>
            <a:r>
              <a:rPr lang="es-ES_tradnl" dirty="0"/>
              <a:t>incluir </a:t>
            </a:r>
            <a:r>
              <a:rPr lang="es-ES_tradnl" dirty="0" smtClean="0"/>
              <a:t>las </a:t>
            </a:r>
            <a:r>
              <a:rPr lang="es-ES_tradnl" dirty="0"/>
              <a:t>medidas </a:t>
            </a:r>
            <a:r>
              <a:rPr lang="es-ES_tradnl" dirty="0" smtClean="0"/>
              <a:t>de atención </a:t>
            </a:r>
            <a:r>
              <a:rPr lang="es-ES_tradnl" dirty="0"/>
              <a:t>a la diversidad que se tomaron con el </a:t>
            </a:r>
            <a:r>
              <a:rPr lang="es-ES_tradnl" dirty="0" smtClean="0"/>
              <a:t>alumnado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5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Factores culturales y </a:t>
            </a:r>
            <a:r>
              <a:rPr lang="es-ES_tradnl" dirty="0" smtClean="0"/>
              <a:t>sociodemográficos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_tradnl" dirty="0" smtClean="0"/>
              <a:t>integración social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participación en actividades </a:t>
            </a:r>
            <a:r>
              <a:rPr lang="es-ES_tradnl" dirty="0"/>
              <a:t>deportivas y </a:t>
            </a:r>
            <a:r>
              <a:rPr lang="es-ES_tradnl" dirty="0" smtClean="0"/>
              <a:t>asociaciones</a:t>
            </a: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 smtClean="0"/>
              <a:t>apoyo </a:t>
            </a:r>
            <a:r>
              <a:rPr lang="es-ES_tradnl" dirty="0"/>
              <a:t>de personas significativas.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06" y="354499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8020099" cy="4277274"/>
          </a:xfrm>
        </p:spPr>
        <p:txBody>
          <a:bodyPr>
            <a:normAutofit/>
          </a:bodyPr>
          <a:lstStyle/>
          <a:p>
            <a:r>
              <a:rPr lang="es-ES_tradnl" dirty="0"/>
              <a:t>La conducta suicida constituye un problema complejo, multicausal </a:t>
            </a:r>
            <a:r>
              <a:rPr lang="es-ES_tradnl" dirty="0" smtClean="0"/>
              <a:t>y multifactorial</a:t>
            </a:r>
            <a:r>
              <a:rPr lang="es-ES_tradnl" dirty="0"/>
              <a:t>. </a:t>
            </a:r>
            <a:endParaRPr lang="es-ES_tradnl" dirty="0" smtClean="0"/>
          </a:p>
          <a:p>
            <a:r>
              <a:rPr lang="es-ES_tradnl" dirty="0" smtClean="0"/>
              <a:t>Puede </a:t>
            </a:r>
            <a:r>
              <a:rPr lang="es-ES_tradnl" dirty="0"/>
              <a:t>entenderse como una solución radical al </a:t>
            </a:r>
            <a:r>
              <a:rPr lang="es-ES_tradnl" dirty="0" smtClean="0"/>
              <a:t>sufrimiento psicológico </a:t>
            </a:r>
            <a:r>
              <a:rPr lang="es-ES_tradnl" dirty="0"/>
              <a:t>intolerable. </a:t>
            </a:r>
            <a:endParaRPr lang="es-ES_tradnl" dirty="0" smtClean="0"/>
          </a:p>
          <a:p>
            <a:r>
              <a:rPr lang="es-ES_tradnl" dirty="0" smtClean="0"/>
              <a:t>El adolescente se </a:t>
            </a:r>
            <a:r>
              <a:rPr lang="es-ES_tradnl" dirty="0"/>
              <a:t>ve </a:t>
            </a:r>
            <a:r>
              <a:rPr lang="es-ES_tradnl" dirty="0" smtClean="0"/>
              <a:t>superado </a:t>
            </a:r>
            <a:r>
              <a:rPr lang="es-ES_tradnl" dirty="0"/>
              <a:t>en sus recursos y en </a:t>
            </a:r>
            <a:r>
              <a:rPr lang="es-ES_tradnl" dirty="0" smtClean="0"/>
              <a:t>su capacidad </a:t>
            </a:r>
            <a:r>
              <a:rPr lang="es-ES_tradnl" dirty="0"/>
              <a:t>de </a:t>
            </a:r>
            <a:r>
              <a:rPr lang="es-ES_tradnl" dirty="0" smtClean="0"/>
              <a:t>afrontar, </a:t>
            </a:r>
            <a:r>
              <a:rPr lang="es-ES_tradnl" dirty="0"/>
              <a:t>y no ve ninguna salida. </a:t>
            </a:r>
            <a:endParaRPr lang="es-ES_tradnl" dirty="0" smtClean="0"/>
          </a:p>
          <a:p>
            <a:r>
              <a:rPr lang="es-ES_tradnl" dirty="0" smtClean="0"/>
              <a:t>Los adolescentes con </a:t>
            </a:r>
            <a:r>
              <a:rPr lang="es-ES_tradnl" dirty="0"/>
              <a:t>ideación </a:t>
            </a:r>
            <a:r>
              <a:rPr lang="es-ES_tradnl" dirty="0" smtClean="0"/>
              <a:t>suicida se </a:t>
            </a:r>
            <a:r>
              <a:rPr lang="es-ES_tradnl" dirty="0"/>
              <a:t>ven </a:t>
            </a:r>
            <a:r>
              <a:rPr lang="es-ES_tradnl" dirty="0" smtClean="0"/>
              <a:t>dominados </a:t>
            </a:r>
            <a:r>
              <a:rPr lang="es-ES_tradnl" dirty="0"/>
              <a:t>por dos pensamientos distorsionados que viven como reales</a:t>
            </a:r>
            <a:r>
              <a:rPr lang="es-ES_tradnl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la desesperanza </a:t>
            </a:r>
            <a:r>
              <a:rPr lang="es-ES_tradnl" dirty="0"/>
              <a:t>porque siempre van a seguir sufriendo </a:t>
            </a:r>
            <a:r>
              <a:rPr lang="es-ES_tradnl" dirty="0" smtClean="0"/>
              <a:t>igual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la </a:t>
            </a:r>
            <a:r>
              <a:rPr lang="es-ES_tradnl" dirty="0"/>
              <a:t>creencia de que </a:t>
            </a:r>
            <a:r>
              <a:rPr lang="es-ES_tradnl" dirty="0" smtClean="0"/>
              <a:t>su </a:t>
            </a:r>
            <a:r>
              <a:rPr lang="es-ES_tradnl" dirty="0"/>
              <a:t>pérdida será fácil de superar para sus familiares y seres queridos ya que vivirán mejor sin ellos</a:t>
            </a:r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3074" name="Picture 2" descr="Curso online: Protocolo de conductas suicidas para adolescentes - Psyc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76" y="57875"/>
            <a:ext cx="24669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FACTORES PRECIPITANTES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21" y="568882"/>
            <a:ext cx="5370812" cy="25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precipitantes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7920888" cy="433258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" dirty="0"/>
              <a:t>En ocasiones, los acontecimientos negativos de la vida cotidiana pueden actuar como disparadores del comportamiento suicida.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Generalmente </a:t>
            </a:r>
            <a:r>
              <a:rPr lang="es-ES" dirty="0"/>
              <a:t>se observa en niños y adolescentes suicidas, una susceptibilidad marcada frente al </a:t>
            </a:r>
            <a:r>
              <a:rPr lang="es-ES" dirty="0" smtClean="0"/>
              <a:t>estrés (factores de riesgo mencionados)</a:t>
            </a:r>
          </a:p>
          <a:p>
            <a:pPr>
              <a:buFont typeface="Arial"/>
              <a:buChar char="•"/>
            </a:pPr>
            <a:r>
              <a:rPr lang="es-ES" dirty="0" smtClean="0"/>
              <a:t> Esta </a:t>
            </a:r>
            <a:r>
              <a:rPr lang="es-ES" dirty="0"/>
              <a:t>susceptibilidad, hace difícil manejar los acontecimientos negativos de la vida en forma adecuada y el comportamiento suicida está precedido, a menudo, de algún acontecimiento estresante.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Se </a:t>
            </a:r>
            <a:r>
              <a:rPr lang="es-ES" dirty="0"/>
              <a:t>reactiva el sentimiento de </a:t>
            </a:r>
            <a:r>
              <a:rPr lang="es-ES" b="1" dirty="0"/>
              <a:t>desamparo, desesperanza y abandono </a:t>
            </a:r>
            <a:r>
              <a:rPr lang="es-ES" dirty="0"/>
              <a:t>que pueden hacer aflorar pensamientos suicidas y conducir a suicidios e intentos de suicidios. </a:t>
            </a:r>
          </a:p>
        </p:txBody>
      </p:sp>
    </p:spTree>
    <p:extLst>
      <p:ext uri="{BB962C8B-B14F-4D97-AF65-F5344CB8AC3E}">
        <p14:creationId xmlns:p14="http://schemas.microsoft.com/office/powerpoint/2010/main" val="26030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DETECCIÓN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89" y="443878"/>
            <a:ext cx="5042650" cy="28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Señales indirectas de alarma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8132539" cy="434581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Aislamiento </a:t>
            </a:r>
          </a:p>
          <a:p>
            <a:pPr>
              <a:buFont typeface="Arial"/>
              <a:buChar char="•"/>
            </a:pPr>
            <a:r>
              <a:rPr lang="es-ES" dirty="0" smtClean="0"/>
              <a:t>Deterioro del funcionamiento social o rendimiento escolar</a:t>
            </a:r>
          </a:p>
          <a:p>
            <a:pPr>
              <a:buFont typeface="Arial"/>
              <a:buChar char="•"/>
            </a:pPr>
            <a:r>
              <a:rPr lang="es-ES" dirty="0" smtClean="0"/>
              <a:t>Incremento en el consumo de alcohol o drogas</a:t>
            </a:r>
          </a:p>
          <a:p>
            <a:pPr>
              <a:buFont typeface="Arial"/>
              <a:buChar char="•"/>
            </a:pPr>
            <a:r>
              <a:rPr lang="es-ES" dirty="0" smtClean="0"/>
              <a:t>Cambios de personalidad o de carácter: labilidad, inquietud, inhibición, ensimismamiento </a:t>
            </a:r>
          </a:p>
          <a:p>
            <a:pPr>
              <a:buFont typeface="Arial"/>
              <a:buChar char="•"/>
            </a:pPr>
            <a:r>
              <a:rPr lang="es-ES" dirty="0"/>
              <a:t>C</a:t>
            </a:r>
            <a:r>
              <a:rPr lang="es-ES" dirty="0" smtClean="0"/>
              <a:t>ambios en los hábitos de sueño y alimentación</a:t>
            </a:r>
          </a:p>
          <a:p>
            <a:pPr>
              <a:buFont typeface="Arial"/>
              <a:buChar char="•"/>
            </a:pPr>
            <a:r>
              <a:rPr lang="es-ES" dirty="0" smtClean="0"/>
              <a:t>Mostrar ira, angustia incontrolada, o hablar sobre la necesidad de vengarse</a:t>
            </a:r>
          </a:p>
          <a:p>
            <a:pPr>
              <a:buFont typeface="Arial"/>
              <a:buChar char="•"/>
            </a:pPr>
            <a:r>
              <a:rPr lang="es-ES" dirty="0"/>
              <a:t>Comentarios negativos sobre si mismo o su vida</a:t>
            </a:r>
          </a:p>
          <a:p>
            <a:pPr>
              <a:buFont typeface="Arial"/>
              <a:buChar char="•"/>
            </a:pPr>
            <a:r>
              <a:rPr lang="es-ES" dirty="0"/>
              <a:t>Observaciones de desesperanza y negatividad hacia el futuro</a:t>
            </a:r>
          </a:p>
          <a:p>
            <a:pPr>
              <a:buFont typeface="Arial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Señales directas de alarma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Hablar o escribir sobre el deseo de morir, herirse o matarse</a:t>
            </a:r>
          </a:p>
          <a:p>
            <a:pPr>
              <a:buFont typeface="Arial"/>
              <a:buChar char="•"/>
            </a:pPr>
            <a:r>
              <a:rPr lang="es-ES" dirty="0" smtClean="0"/>
              <a:t>Hablar o escribir sobre sentimientos de desesperanza o de no tener razones para vivir</a:t>
            </a:r>
          </a:p>
          <a:p>
            <a:pPr>
              <a:buFont typeface="Arial"/>
              <a:buChar char="•"/>
            </a:pPr>
            <a:r>
              <a:rPr lang="es-ES" dirty="0" smtClean="0"/>
              <a:t>Hablar o </a:t>
            </a:r>
            <a:r>
              <a:rPr lang="es-ES" dirty="0" err="1" smtClean="0"/>
              <a:t>esciribr</a:t>
            </a:r>
            <a:r>
              <a:rPr lang="es-ES" dirty="0" smtClean="0"/>
              <a:t> sobre sentirse atrapado, bloqueado o sufrir un dolo insoportable</a:t>
            </a:r>
          </a:p>
          <a:p>
            <a:pPr>
              <a:buFont typeface="Arial"/>
              <a:buChar char="•"/>
            </a:pPr>
            <a:r>
              <a:rPr lang="es-ES" dirty="0" smtClean="0"/>
              <a:t>Hablar o escribir sobre sentirse una carga para otros</a:t>
            </a:r>
          </a:p>
          <a:p>
            <a:pPr>
              <a:buFont typeface="Arial"/>
              <a:buChar char="•"/>
            </a:pPr>
            <a:r>
              <a:rPr lang="es-ES" dirty="0" smtClean="0"/>
              <a:t>Buscar modos de matarse, tales como buscar métodos de suicidio en internet o intentar acceder a armas de fuego, pastillas u otros medios de suicidio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15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Señales directas de alarma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Constancia </a:t>
            </a:r>
            <a:r>
              <a:rPr lang="es-ES_tradnl" dirty="0"/>
              <a:t>de comportamientos </a:t>
            </a:r>
            <a:r>
              <a:rPr lang="es-ES_tradnl" dirty="0" err="1"/>
              <a:t>autolíticos</a:t>
            </a:r>
            <a:r>
              <a:rPr lang="es-ES_tradnl" dirty="0"/>
              <a:t> en el pasado.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La </a:t>
            </a:r>
            <a:r>
              <a:rPr lang="es-ES_tradnl" dirty="0"/>
              <a:t>familia comunique al centro su propia percepción de que existe riesgo.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Las </a:t>
            </a:r>
            <a:r>
              <a:rPr lang="es-ES_tradnl" dirty="0"/>
              <a:t>personas del entorno próximo al/a la alumno/a comuniquen su percepción </a:t>
            </a:r>
            <a:r>
              <a:rPr lang="es-ES_tradnl" dirty="0" smtClean="0"/>
              <a:t>de la </a:t>
            </a:r>
            <a:r>
              <a:rPr lang="es-ES_tradnl" dirty="0"/>
              <a:t>existencia de riesgo al/a la docente tutor/a, amigos/as.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Cuando </a:t>
            </a:r>
            <a:r>
              <a:rPr lang="es-ES_tradnl" dirty="0"/>
              <a:t>los servicios de salud mental o servicios sociales informen al/a </a:t>
            </a:r>
            <a:r>
              <a:rPr lang="es-ES_tradnl" dirty="0" smtClean="0"/>
              <a:t>la orientador</a:t>
            </a:r>
            <a:r>
              <a:rPr lang="es-ES_tradnl" dirty="0"/>
              <a:t>/a, director/a del centro o al equipo de orientación específico de </a:t>
            </a:r>
            <a:r>
              <a:rPr lang="es-ES_tradnl" dirty="0" smtClean="0"/>
              <a:t>una situación </a:t>
            </a:r>
            <a:r>
              <a:rPr lang="es-ES_tradnl" dirty="0"/>
              <a:t>de riesgo.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7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indirectas…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" dirty="0" err="1" smtClean="0"/>
              <a:t>Movil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Ropa</a:t>
            </a:r>
          </a:p>
          <a:p>
            <a:pPr>
              <a:buFont typeface="Arial"/>
              <a:buChar char="•"/>
            </a:pPr>
            <a:r>
              <a:rPr lang="es-ES" dirty="0" smtClean="0"/>
              <a:t>Pulseras, muñequeras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60" y="2993008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Detección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8092854" cy="4173827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El </a:t>
            </a:r>
            <a:r>
              <a:rPr lang="es-ES" dirty="0"/>
              <a:t>profesorado, asesorado por profesional de orientación del centro, puede observar los indicadores de riesgo </a:t>
            </a:r>
            <a:r>
              <a:rPr lang="es-ES" dirty="0" smtClean="0"/>
              <a:t>tanto </a:t>
            </a:r>
            <a:r>
              <a:rPr lang="es-ES" dirty="0"/>
              <a:t>en el aula como en el </a:t>
            </a:r>
            <a:r>
              <a:rPr lang="es-ES" dirty="0" smtClean="0"/>
              <a:t>centro</a:t>
            </a:r>
          </a:p>
          <a:p>
            <a:pPr>
              <a:buFont typeface="Arial"/>
              <a:buChar char="•"/>
            </a:pPr>
            <a:r>
              <a:rPr lang="es-ES" dirty="0" smtClean="0"/>
              <a:t>En caso de ser necesario realizará</a:t>
            </a:r>
            <a:r>
              <a:rPr lang="es-ES" dirty="0"/>
              <a:t> </a:t>
            </a:r>
            <a:r>
              <a:rPr lang="es-ES" dirty="0" smtClean="0"/>
              <a:t>una </a:t>
            </a:r>
            <a:r>
              <a:rPr lang="es-ES" dirty="0"/>
              <a:t>observación sistemática, entrevistas y seguimiento del </a:t>
            </a:r>
            <a:r>
              <a:rPr lang="es-ES" dirty="0" smtClean="0"/>
              <a:t>adolescente, </a:t>
            </a:r>
            <a:r>
              <a:rPr lang="es-ES" dirty="0"/>
              <a:t>en el marco de la tutoría individual y de la orientación educativa.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Alguna </a:t>
            </a:r>
            <a:r>
              <a:rPr lang="es-ES" dirty="0"/>
              <a:t>de las estrategias que se pueden utilizar para recoger información </a:t>
            </a:r>
            <a:r>
              <a:rPr lang="es-ES" dirty="0" smtClean="0"/>
              <a:t>son</a:t>
            </a:r>
          </a:p>
          <a:p>
            <a:pPr lvl="1">
              <a:buFont typeface="Arial"/>
              <a:buChar char="•"/>
            </a:pPr>
            <a:r>
              <a:rPr lang="es-ES" dirty="0" smtClean="0"/>
              <a:t> </a:t>
            </a:r>
            <a:r>
              <a:rPr lang="es-ES" dirty="0"/>
              <a:t>el análisis del expediente escolar e informes </a:t>
            </a:r>
            <a:r>
              <a:rPr lang="es-ES" dirty="0" smtClean="0"/>
              <a:t>previos</a:t>
            </a:r>
          </a:p>
          <a:p>
            <a:pPr lvl="1">
              <a:buFont typeface="Arial"/>
              <a:buChar char="•"/>
            </a:pPr>
            <a:r>
              <a:rPr lang="es-ES" dirty="0" smtClean="0"/>
              <a:t> </a:t>
            </a:r>
            <a:r>
              <a:rPr lang="es-ES" dirty="0"/>
              <a:t>la observación directa en el </a:t>
            </a:r>
            <a:r>
              <a:rPr lang="es-ES" dirty="0" smtClean="0"/>
              <a:t>aula</a:t>
            </a:r>
          </a:p>
          <a:p>
            <a:pPr lvl="1">
              <a:buFont typeface="Arial"/>
              <a:buChar char="•"/>
            </a:pPr>
            <a:r>
              <a:rPr lang="es-ES" dirty="0" smtClean="0"/>
              <a:t>aplicación </a:t>
            </a:r>
            <a:r>
              <a:rPr lang="es-ES" dirty="0"/>
              <a:t>de alguna prueba colectiva para evaluar el clima de convivencia en el aula (alumnado con malestar psicológico y/o aislamiento social, posibles casos de acoso...), </a:t>
            </a:r>
            <a:endParaRPr lang="es-ES" dirty="0" smtClean="0"/>
          </a:p>
          <a:p>
            <a:pPr lvl="1">
              <a:buFont typeface="Arial"/>
              <a:buChar char="•"/>
            </a:pPr>
            <a:r>
              <a:rPr lang="es-ES" dirty="0"/>
              <a:t>O</a:t>
            </a:r>
            <a:r>
              <a:rPr lang="es-ES" dirty="0" smtClean="0"/>
              <a:t>tros </a:t>
            </a:r>
            <a:r>
              <a:rPr lang="es-ES" dirty="0"/>
              <a:t>instrumentos más específicos para la evaluación del riesgo suicida.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En </a:t>
            </a:r>
            <a:r>
              <a:rPr lang="es-ES" dirty="0"/>
              <a:t>estas actuaciones es fundamental la comunicación, el apoyo y la colaboración con las familias. </a:t>
            </a:r>
          </a:p>
        </p:txBody>
      </p:sp>
    </p:spTree>
    <p:extLst>
      <p:ext uri="{BB962C8B-B14F-4D97-AF65-F5344CB8AC3E}">
        <p14:creationId xmlns:p14="http://schemas.microsoft.com/office/powerpoint/2010/main" val="6953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33" y="224799"/>
            <a:ext cx="3721812" cy="26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ACTUACIONES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5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" dirty="0" smtClean="0"/>
              <a:t>Vosotros los profesores, tenéis una labor que va mucho más allá de la instrucción, educáis, cuidáis y guardáis de los menores con los que convivís cada día.</a:t>
            </a:r>
          </a:p>
          <a:p>
            <a:pPr>
              <a:buFont typeface="Arial"/>
              <a:buChar char="•"/>
            </a:pPr>
            <a:r>
              <a:rPr lang="es-ES" dirty="0" smtClean="0"/>
              <a:t>Debemos como sociedad tener como objetivo </a:t>
            </a:r>
            <a:r>
              <a:rPr lang="es-ES" dirty="0"/>
              <a:t>h</a:t>
            </a:r>
            <a:r>
              <a:rPr lang="es-ES" dirty="0" smtClean="0"/>
              <a:t>acer de los centros lugares seguros</a:t>
            </a:r>
          </a:p>
          <a:p>
            <a:pPr>
              <a:buFont typeface="Arial"/>
              <a:buChar char="•"/>
            </a:pPr>
            <a:r>
              <a:rPr lang="es-ES_tradnl" dirty="0"/>
              <a:t>La Organización Mundial de la Salud considera el ámbito educativo como un </a:t>
            </a:r>
            <a:r>
              <a:rPr lang="es-ES_tradnl" dirty="0" smtClean="0"/>
              <a:t>lugar excelente </a:t>
            </a:r>
            <a:r>
              <a:rPr lang="es-ES_tradnl" dirty="0"/>
              <a:t>para desarrollar actividades preventivas idóneas.</a:t>
            </a:r>
            <a:endParaRPr lang="es-ES" dirty="0"/>
          </a:p>
          <a:p>
            <a:endParaRPr lang="es-ES" dirty="0"/>
          </a:p>
        </p:txBody>
      </p:sp>
      <p:sp>
        <p:nvSpPr>
          <p:cNvPr id="4" name="AutoShape 2" descr="Seguro Escolar Obligatorio"/>
          <p:cNvSpPr>
            <a:spLocks noChangeAspect="1" noChangeArrowheads="1"/>
          </p:cNvSpPr>
          <p:nvPr/>
        </p:nvSpPr>
        <p:spPr bwMode="auto">
          <a:xfrm>
            <a:off x="5236861" y="418376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1" y="4354197"/>
            <a:ext cx="4051139" cy="20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Prevención primaria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8079626" cy="44119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sz="1600" dirty="0" smtClean="0"/>
              <a:t>Existencia </a:t>
            </a:r>
            <a:r>
              <a:rPr lang="es-ES" sz="1600" dirty="0"/>
              <a:t>en el centro educativo de un protocolo de actuación para casos relacionados con suicidio que contemple tomar de inmediato medidas educativas de protección, poner la situación en conocimiento de la familia y de los profesionales de Atención Primaria de referencia y/o la Unidad de Salud Mental </a:t>
            </a:r>
            <a:r>
              <a:rPr lang="es-ES" sz="1600" dirty="0" err="1"/>
              <a:t>Infanto</a:t>
            </a:r>
            <a:r>
              <a:rPr lang="es-ES" sz="1600" dirty="0"/>
              <a:t> Juvenil de su área</a:t>
            </a:r>
            <a:r>
              <a:rPr lang="es-ES" sz="1600" dirty="0" smtClean="0"/>
              <a:t>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sz="1600" dirty="0" smtClean="0"/>
              <a:t> </a:t>
            </a:r>
            <a:r>
              <a:rPr lang="es-ES" sz="1600" dirty="0"/>
              <a:t>Campañas de tolerancia Cero al Acoso escolar en las que se informe de la gravedad que tienen las conductas de acoso y las posibles consecuencias. </a:t>
            </a:r>
            <a:endParaRPr lang="es-ES" sz="1600" dirty="0" smtClean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sz="1600" dirty="0" smtClean="0"/>
              <a:t>Programa </a:t>
            </a:r>
            <a:r>
              <a:rPr lang="es-ES" sz="1600" dirty="0"/>
              <a:t>de resolución de conflictos entre iguales. </a:t>
            </a:r>
            <a:endParaRPr lang="es-ES" sz="1600" dirty="0" smtClean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sz="1600" dirty="0" smtClean="0"/>
              <a:t>Promoción </a:t>
            </a:r>
            <a:r>
              <a:rPr lang="es-ES" sz="1600" dirty="0"/>
              <a:t>de conductas de apoyo entre iguales. </a:t>
            </a:r>
            <a:endParaRPr lang="es-ES" sz="16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77" y="383494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 primaria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dirty="0"/>
              <a:t>Formación al personal </a:t>
            </a:r>
            <a:r>
              <a:rPr lang="es-ES" dirty="0" smtClean="0"/>
              <a:t>docente.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Formación </a:t>
            </a:r>
            <a:r>
              <a:rPr lang="es-ES" dirty="0"/>
              <a:t>del alumnado en habilidades sociales, comunicativas, autorregulación y control emocional. 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Existencia </a:t>
            </a:r>
            <a:r>
              <a:rPr lang="es-ES" dirty="0"/>
              <a:t>de líneas de apoyos visibles y accesibles para crisis y emergencias.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7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 primaria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Desarrollar </a:t>
            </a:r>
            <a:r>
              <a:rPr lang="es-ES_tradnl" dirty="0"/>
              <a:t>las medidas necesarias de atención a la diversidad de carácter </a:t>
            </a:r>
            <a:r>
              <a:rPr lang="es-ES_tradnl" dirty="0" smtClean="0"/>
              <a:t>común </a:t>
            </a:r>
            <a:r>
              <a:rPr lang="it-IT" dirty="0" smtClean="0"/>
              <a:t>y </a:t>
            </a:r>
            <a:r>
              <a:rPr lang="it-IT" dirty="0" err="1"/>
              <a:t>extraordinario</a:t>
            </a:r>
            <a:r>
              <a:rPr lang="it-IT" dirty="0"/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Recibir </a:t>
            </a:r>
            <a:r>
              <a:rPr lang="es-ES_tradnl" dirty="0"/>
              <a:t>y gestionar las comunicaciones del profesorado sobre cualquier </a:t>
            </a:r>
            <a:r>
              <a:rPr lang="es-ES_tradnl" dirty="0" smtClean="0"/>
              <a:t>incidente u </a:t>
            </a:r>
            <a:r>
              <a:rPr lang="es-ES_tradnl" dirty="0"/>
              <a:t>observación que se considere relevante relacionada con el bienestar y </a:t>
            </a:r>
            <a:r>
              <a:rPr lang="es-ES_tradnl" dirty="0" smtClean="0"/>
              <a:t>factores de </a:t>
            </a:r>
            <a:r>
              <a:rPr lang="es-ES_tradnl" dirty="0"/>
              <a:t>riesgo del alumnado.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Prestar </a:t>
            </a:r>
            <a:r>
              <a:rPr lang="es-ES_tradnl" dirty="0"/>
              <a:t>una especial atención y apoyo específico a los estudiantes </a:t>
            </a:r>
            <a:r>
              <a:rPr lang="es-ES_tradnl" dirty="0" smtClean="0"/>
              <a:t>más vulnerables </a:t>
            </a:r>
            <a:r>
              <a:rPr lang="es-ES_tradnl" dirty="0"/>
              <a:t>para incrementar su </a:t>
            </a:r>
            <a:r>
              <a:rPr lang="es-ES_tradnl" dirty="0" err="1"/>
              <a:t>resiliencia</a:t>
            </a:r>
            <a:r>
              <a:rPr lang="es-ES_tradnl" dirty="0"/>
              <a:t> y mejorar las habilidades de afrontar </a:t>
            </a:r>
            <a:r>
              <a:rPr lang="es-ES_tradnl" dirty="0" smtClean="0"/>
              <a:t>el </a:t>
            </a:r>
            <a:r>
              <a:rPr lang="fr-FR" dirty="0" err="1" smtClean="0"/>
              <a:t>estrés</a:t>
            </a:r>
            <a:r>
              <a:rPr lang="fr-FR" dirty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01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Prevención secundaria con el alumnado en situación de riesgo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78018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pPr>
              <a:buFont typeface="Arial"/>
              <a:buChar char="•"/>
            </a:pPr>
            <a:r>
              <a:rPr lang="es-ES_tradnl" dirty="0"/>
              <a:t>El origen de la sospecha de que un alumno o una alumna está teniendo </a:t>
            </a:r>
            <a:r>
              <a:rPr lang="es-ES_tradnl" dirty="0" smtClean="0"/>
              <a:t>problemas emocionales </a:t>
            </a:r>
            <a:r>
              <a:rPr lang="es-ES_tradnl" dirty="0"/>
              <a:t>de riesgo puede proceder de distintas fuentes: la familia, </a:t>
            </a:r>
            <a:r>
              <a:rPr lang="es-ES_tradnl" dirty="0" smtClean="0"/>
              <a:t>el profesorado</a:t>
            </a:r>
            <a:r>
              <a:rPr lang="es-ES_tradnl" dirty="0"/>
              <a:t>, el/la docente tutor/a, los/las compañeros/as, el departamento </a:t>
            </a:r>
            <a:r>
              <a:rPr lang="es-ES_tradnl" dirty="0" smtClean="0"/>
              <a:t>de orientación</a:t>
            </a:r>
            <a:r>
              <a:rPr lang="es-ES_tradnl" dirty="0"/>
              <a:t>, los servicios </a:t>
            </a:r>
            <a:r>
              <a:rPr lang="es-ES_tradnl" dirty="0" err="1"/>
              <a:t>sociosanitarios</a:t>
            </a:r>
            <a:r>
              <a:rPr lang="es-ES_tradnl" dirty="0"/>
              <a:t>. </a:t>
            </a:r>
            <a:endParaRPr lang="es-ES_tradnl" dirty="0" smtClean="0"/>
          </a:p>
          <a:p>
            <a:pPr>
              <a:buFont typeface="Arial"/>
              <a:buChar char="•"/>
            </a:pPr>
            <a:r>
              <a:rPr lang="es-ES_tradnl" dirty="0"/>
              <a:t>T</a:t>
            </a:r>
            <a:r>
              <a:rPr lang="es-ES_tradnl" dirty="0" smtClean="0"/>
              <a:t>omar </a:t>
            </a:r>
            <a:r>
              <a:rPr lang="es-ES_tradnl" dirty="0"/>
              <a:t>en serio </a:t>
            </a:r>
            <a:r>
              <a:rPr lang="es-ES_tradnl" dirty="0" smtClean="0"/>
              <a:t>toda amenaza </a:t>
            </a:r>
            <a:r>
              <a:rPr lang="es-ES_tradnl" dirty="0"/>
              <a:t>de suicidio. </a:t>
            </a:r>
            <a:endParaRPr lang="es-ES_tradnl" dirty="0" smtClean="0"/>
          </a:p>
          <a:p>
            <a:pPr>
              <a:buFont typeface="Arial"/>
              <a:buChar char="•"/>
            </a:pPr>
            <a:r>
              <a:rPr lang="es-ES_tradnl" dirty="0" smtClean="0"/>
              <a:t>Cuando </a:t>
            </a:r>
            <a:r>
              <a:rPr lang="es-ES_tradnl" dirty="0"/>
              <a:t>esto sucede se hace necesaria la intervención de </a:t>
            </a:r>
            <a:r>
              <a:rPr lang="es-ES_tradnl" dirty="0" smtClean="0"/>
              <a:t>la jefatura </a:t>
            </a:r>
            <a:r>
              <a:rPr lang="es-ES_tradnl" dirty="0"/>
              <a:t>del departamento de orientación, el orientador u orientadora del centro.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7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Prevención secundaria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8158995" cy="4372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_tradnl" sz="1800" dirty="0"/>
              <a:t>Se establecerá un protocolo de actuación de toda </a:t>
            </a:r>
            <a:r>
              <a:rPr lang="es-ES_tradnl" sz="1800" dirty="0" smtClean="0"/>
              <a:t>la comunidad </a:t>
            </a:r>
            <a:r>
              <a:rPr lang="es-ES_tradnl" sz="1800" dirty="0"/>
              <a:t>educativa (coordinado por el departamento de orientación y </a:t>
            </a:r>
            <a:r>
              <a:rPr lang="es-ES_tradnl" sz="1800" dirty="0" smtClean="0"/>
              <a:t>equipo directivo</a:t>
            </a:r>
            <a:r>
              <a:rPr lang="es-ES_tradnl" sz="1800" dirty="0"/>
              <a:t>), en el que se contemplen las pautas de actuación, adaptadas a </a:t>
            </a:r>
            <a:r>
              <a:rPr lang="es-ES_tradnl" sz="1800" dirty="0" smtClean="0"/>
              <a:t>las características </a:t>
            </a:r>
            <a:r>
              <a:rPr lang="es-ES_tradnl" sz="1800" dirty="0"/>
              <a:t>de cada caso, concretando los responsables de llevarlas a cabo, </a:t>
            </a:r>
            <a:r>
              <a:rPr lang="es-ES_tradnl" sz="1800" dirty="0" smtClean="0"/>
              <a:t>la temporalización</a:t>
            </a:r>
            <a:r>
              <a:rPr lang="es-ES_tradnl" sz="1800" dirty="0"/>
              <a:t>, evaluación y </a:t>
            </a:r>
            <a:r>
              <a:rPr lang="es-ES_tradnl" sz="1800" dirty="0" smtClean="0"/>
              <a:t>seguimiento: 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_tradnl" dirty="0"/>
              <a:t>Mantener una vigilancia y supervisión continua por parte del profesorado </a:t>
            </a:r>
            <a:r>
              <a:rPr lang="es-ES_tradnl" dirty="0" smtClean="0"/>
              <a:t>en el </a:t>
            </a:r>
            <a:r>
              <a:rPr lang="es-ES_tradnl" dirty="0"/>
              <a:t>aula, como en los desplazamientos y recreos para garantizar la seguridad </a:t>
            </a:r>
            <a:r>
              <a:rPr lang="es-ES_tradnl" dirty="0" smtClean="0"/>
              <a:t>e integridad </a:t>
            </a:r>
            <a:r>
              <a:rPr lang="es-ES_tradnl" dirty="0"/>
              <a:t>del alumno tanto en las actividades académicas como en los tiempos </a:t>
            </a:r>
            <a:r>
              <a:rPr lang="es-ES_tradnl" dirty="0" smtClean="0"/>
              <a:t>de ocio</a:t>
            </a:r>
            <a:r>
              <a:rPr lang="es-ES_tradnl" dirty="0"/>
              <a:t>. 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_tradnl" dirty="0"/>
              <a:t>No dejarlo solo, involucrando al personal docente, amigos/as y </a:t>
            </a:r>
            <a:r>
              <a:rPr lang="es-ES_tradnl" dirty="0" smtClean="0"/>
              <a:t>otros compañeros</a:t>
            </a:r>
            <a:r>
              <a:rPr lang="es-ES_tradnl" dirty="0"/>
              <a:t>. 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_tradnl" dirty="0"/>
              <a:t>Cualquier incidente relevante será comunicado al docente tutor, al/a orientador/a y al equipo directivo. 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_tradnl" dirty="0"/>
              <a:t>Seguir las instrucciones de los servicios de salud mental en lo tocante al apoyo y seguimiento.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_tradnl" dirty="0"/>
              <a:t>Limitar el acceso a posibles medios </a:t>
            </a:r>
            <a:r>
              <a:rPr lang="es-ES_tradnl" dirty="0" smtClean="0"/>
              <a:t>lesivos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32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 secundaria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7841518" cy="41870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_tradnl" sz="1600" dirty="0" smtClean="0"/>
              <a:t>Adaptar </a:t>
            </a:r>
            <a:r>
              <a:rPr lang="es-ES_tradnl" sz="1600" dirty="0"/>
              <a:t>la metodología y criterios de evaluación para favorecer el éxito </a:t>
            </a:r>
            <a:r>
              <a:rPr lang="es-ES_tradnl" sz="1600" dirty="0" smtClean="0"/>
              <a:t>escolar del</a:t>
            </a:r>
            <a:r>
              <a:rPr lang="es-ES_tradnl" sz="1600" dirty="0"/>
              <a:t>/de la alumno/a. </a:t>
            </a:r>
            <a:endParaRPr lang="es-ES_tradnl" sz="1600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_tradnl" sz="1600" dirty="0" smtClean="0"/>
              <a:t>Para </a:t>
            </a:r>
            <a:r>
              <a:rPr lang="es-ES_tradnl" sz="1600" dirty="0"/>
              <a:t>realizar las evaluaciones sin presión, podrá dársele </a:t>
            </a:r>
            <a:r>
              <a:rPr lang="es-ES_tradnl" sz="1600" dirty="0" smtClean="0"/>
              <a:t>más tiempo</a:t>
            </a:r>
            <a:r>
              <a:rPr lang="es-ES_tradnl" sz="1600" dirty="0"/>
              <a:t>, complementar oralmente las preguntas sin contestar en los </a:t>
            </a:r>
            <a:r>
              <a:rPr lang="es-ES_tradnl" sz="1600" dirty="0" smtClean="0"/>
              <a:t>exámenes escritos</a:t>
            </a:r>
            <a:r>
              <a:rPr lang="es-ES_tradnl" sz="1600" dirty="0"/>
              <a:t>, realizar las pruebas en momentos y lugares diferente al grupo </a:t>
            </a:r>
            <a:r>
              <a:rPr lang="es-ES_tradnl" sz="1600" dirty="0" smtClean="0"/>
              <a:t>de referencia</a:t>
            </a:r>
            <a:r>
              <a:rPr lang="es-ES_tradnl" sz="1600" dirty="0"/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_tradnl" sz="1600" dirty="0"/>
              <a:t>‣ Mostrar empatía y comprensión por parte del profesorado, para prevenir </a:t>
            </a:r>
            <a:r>
              <a:rPr lang="es-ES_tradnl" sz="1600" dirty="0" smtClean="0"/>
              <a:t>las emociones </a:t>
            </a:r>
            <a:r>
              <a:rPr lang="es-ES_tradnl" sz="1600" dirty="0"/>
              <a:t>negativas de fracaso y ansiedad delante de situaciones escolares</a:t>
            </a:r>
            <a:r>
              <a:rPr lang="es-ES_tradnl" sz="1600" dirty="0" smtClean="0"/>
              <a:t>, coordinados </a:t>
            </a:r>
            <a:r>
              <a:rPr lang="es-ES_tradnl" sz="1600" dirty="0"/>
              <a:t>por el docente nominado como referente, que tenga mayor </a:t>
            </a:r>
            <a:r>
              <a:rPr lang="es-ES_tradnl" sz="1600" dirty="0" smtClean="0"/>
              <a:t>confianza y </a:t>
            </a:r>
            <a:r>
              <a:rPr lang="es-ES_tradnl" sz="1600" dirty="0"/>
              <a:t>empatía con el/la alumno/a.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901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A</a:t>
            </a:r>
            <a:r>
              <a:rPr lang="es-ES" sz="2800" dirty="0" smtClean="0"/>
              <a:t>nte la situación </a:t>
            </a:r>
            <a:r>
              <a:rPr lang="es-ES" sz="2800" dirty="0"/>
              <a:t>de riesgo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Informar </a:t>
            </a:r>
            <a:r>
              <a:rPr lang="es-ES" dirty="0"/>
              <a:t>y contactar inmediatamente con tutores </a:t>
            </a:r>
            <a:r>
              <a:rPr lang="es-ES" dirty="0" smtClean="0"/>
              <a:t>legales y </a:t>
            </a:r>
            <a:r>
              <a:rPr lang="es-ES" dirty="0"/>
              <a:t>recomendar valoración sanitaria (importante notificárselo al alumno</a:t>
            </a:r>
            <a:r>
              <a:rPr lang="es-ES" dirty="0" smtClean="0"/>
              <a:t>)</a:t>
            </a:r>
            <a:endParaRPr lang="es-ES" dirty="0"/>
          </a:p>
          <a:p>
            <a:pPr>
              <a:buFont typeface="Arial"/>
              <a:buChar char="•"/>
            </a:pPr>
            <a:r>
              <a:rPr lang="es-ES" dirty="0" smtClean="0"/>
              <a:t>Tener </a:t>
            </a:r>
            <a:r>
              <a:rPr lang="es-ES" dirty="0"/>
              <a:t>disponibles teléfonos de los servicios de emergencia 112 y demás recursos de ayuda.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Actitud </a:t>
            </a:r>
            <a:r>
              <a:rPr lang="es-ES" dirty="0"/>
              <a:t>de calma, receptividad, escucha y apoyo al alumnado en riesgo, así como de colaboración con el profesorado de referencia que intervenga</a:t>
            </a:r>
            <a:r>
              <a:rPr lang="es-ES" dirty="0" smtClean="0"/>
              <a:t>.</a:t>
            </a:r>
          </a:p>
          <a:p>
            <a:pPr>
              <a:buFont typeface="Arial"/>
              <a:buChar char="•"/>
            </a:pPr>
            <a:r>
              <a:rPr lang="es-ES" dirty="0" smtClean="0"/>
              <a:t> Nunca dejar solo al alumno o alumna y limitar el acceso a medios lesivos, incluyendo la posibilidad de suicidio por precipitación. </a:t>
            </a:r>
          </a:p>
          <a:p>
            <a:pPr>
              <a:buFont typeface="Arial"/>
              <a:buChar char="•"/>
            </a:pPr>
            <a:r>
              <a:rPr lang="es-ES" dirty="0" smtClean="0"/>
              <a:t>Recordar la importancia de mantener el seguimiento del alumno o alumna una vez que se ha resuelto la situación de crisis.</a:t>
            </a:r>
          </a:p>
          <a:p>
            <a:pPr>
              <a:buFont typeface="Arial"/>
              <a:buChar char="•"/>
            </a:pPr>
            <a:r>
              <a:rPr lang="es-ES" dirty="0" smtClean="0"/>
              <a:t>Hablar </a:t>
            </a:r>
            <a:r>
              <a:rPr lang="es-ES" dirty="0"/>
              <a:t>abiertamente y de manera serena sobre las ideas de suicidio, sin juicios ni reproches. o Mostrar nuestro interés y compresión</a:t>
            </a:r>
            <a:r>
              <a:rPr lang="es-ES" dirty="0" smtClean="0"/>
              <a:t>.</a:t>
            </a:r>
          </a:p>
          <a:p>
            <a:pPr>
              <a:buFont typeface="Arial"/>
              <a:buChar char="•"/>
            </a:pPr>
            <a:r>
              <a:rPr lang="es-ES" dirty="0" smtClean="0"/>
              <a:t>No </a:t>
            </a:r>
            <a:r>
              <a:rPr lang="es-ES" dirty="0"/>
              <a:t>minimizar la situación que está </a:t>
            </a:r>
            <a:r>
              <a:rPr lang="es-ES" dirty="0" smtClean="0"/>
              <a:t>viviendo</a:t>
            </a:r>
          </a:p>
          <a:p>
            <a:pPr>
              <a:buFont typeface="Arial"/>
              <a:buChar char="•"/>
            </a:pPr>
            <a:r>
              <a:rPr lang="es-ES" dirty="0" smtClean="0"/>
              <a:t>Buscar </a:t>
            </a:r>
            <a:r>
              <a:rPr lang="es-ES" dirty="0"/>
              <a:t>alternativas de ayuda. </a:t>
            </a:r>
          </a:p>
        </p:txBody>
      </p:sp>
    </p:spTree>
    <p:extLst>
      <p:ext uri="{BB962C8B-B14F-4D97-AF65-F5344CB8AC3E}">
        <p14:creationId xmlns:p14="http://schemas.microsoft.com/office/powerpoint/2010/main" val="22730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19" y="403659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Estrategias generales en el </a:t>
            </a:r>
            <a:r>
              <a:rPr lang="es-ES" dirty="0" smtClean="0"/>
              <a:t>aula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8198680" cy="45045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Contactar </a:t>
            </a:r>
            <a:r>
              <a:rPr lang="es-ES" dirty="0"/>
              <a:t>con la familia y el alumno/</a:t>
            </a:r>
            <a:r>
              <a:rPr lang="es-ES" dirty="0" smtClean="0"/>
              <a:t>a: 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Manifestar </a:t>
            </a:r>
            <a:r>
              <a:rPr lang="es-ES" dirty="0"/>
              <a:t>preocupación y ofrecer ayuda. </a:t>
            </a:r>
            <a:endParaRPr lang="es-ES" dirty="0" smtClean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Preguntar </a:t>
            </a:r>
            <a:r>
              <a:rPr lang="es-ES" dirty="0"/>
              <a:t>qué información puede ser transmitida al profesorado y alumnado del colegio o instituto. También es importante transmitir a los progenitores y al alumno o alumna qué es lo que saben el profesorado y el alumnado, en caso de que haya rumores. </a:t>
            </a:r>
            <a:endParaRPr lang="es-ES" dirty="0" smtClean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Preguntar </a:t>
            </a:r>
            <a:r>
              <a:rPr lang="es-ES" dirty="0"/>
              <a:t>si ellos han sido testigos presenciales de alguna conducta o situación evidente de riesgo recientemente. Identificar si hay elementos en el contexto escolar que hayan generado problemas y que deben ser cambiados (</a:t>
            </a:r>
            <a:r>
              <a:rPr lang="es-ES" dirty="0" err="1"/>
              <a:t>p.e</a:t>
            </a:r>
            <a:r>
              <a:rPr lang="es-ES" dirty="0"/>
              <a:t>. en lo que respecta al acoso, presión escolar, apoyo escolar,…). </a:t>
            </a:r>
            <a:endParaRPr lang="es-ES" dirty="0" smtClean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Preguntar </a:t>
            </a:r>
            <a:r>
              <a:rPr lang="es-ES" dirty="0"/>
              <a:t>si la ayuda (profesional) está disponible para el alumno/a. </a:t>
            </a:r>
            <a:endParaRPr lang="es-ES" dirty="0" smtClean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Considerar </a:t>
            </a:r>
            <a:r>
              <a:rPr lang="es-ES" dirty="0"/>
              <a:t>quién puede apoyarle (y hacer el seguimiento) en el colegio o instituto. </a:t>
            </a:r>
            <a:endParaRPr lang="es-ES" dirty="0" smtClean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dirty="0" smtClean="0"/>
              <a:t>Saber </a:t>
            </a:r>
            <a:r>
              <a:rPr lang="es-ES" dirty="0"/>
              <a:t>qué espera la familia y el alumno/a del centro escolar, y dejar muy claro qué es posible en el ámbito escolar y qué no. </a:t>
            </a:r>
          </a:p>
        </p:txBody>
      </p:sp>
    </p:spTree>
    <p:extLst>
      <p:ext uri="{BB962C8B-B14F-4D97-AF65-F5344CB8AC3E}">
        <p14:creationId xmlns:p14="http://schemas.microsoft.com/office/powerpoint/2010/main" val="30547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Preparar la vuelta al colegio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8079626" cy="4306125"/>
          </a:xfrm>
        </p:spPr>
        <p:txBody>
          <a:bodyPr>
            <a:normAutofit/>
          </a:bodyPr>
          <a:lstStyle/>
          <a:p>
            <a:r>
              <a:rPr lang="es-ES" dirty="0" smtClean="0"/>
              <a:t>• </a:t>
            </a:r>
            <a:r>
              <a:rPr lang="es-ES" dirty="0"/>
              <a:t>La vuelta al colegio debe ser debatida y analizada con la familia, el ó la orientador/a escolar, el profesorado y el alumno/a.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Promover un seguimiento de su estado afectivo, ofreciéndole a menudo apoyo y compañía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• Favorecer el trabajo en red con Salud Mental </a:t>
            </a:r>
            <a:r>
              <a:rPr lang="es-ES" dirty="0" err="1"/>
              <a:t>Infanto</a:t>
            </a:r>
            <a:r>
              <a:rPr lang="es-ES" dirty="0"/>
              <a:t> Juvenil y con Servicios Sociales (si procede).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Mantener una actitud de normalidad por parte del equipo docente y solicitar por parte de la comunidad escolar máxima normalidad, explicitando y controlando que no serán toleradas muestras de repulsa, ridiculización o felicitación por el acto.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Apego y seguridad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43750" r="-4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51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Organizar una </a:t>
            </a:r>
            <a:r>
              <a:rPr lang="es-ES" dirty="0" smtClean="0"/>
              <a:t>charla en el aula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3"/>
            <a:ext cx="8158995" cy="434581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Si </a:t>
            </a:r>
            <a:r>
              <a:rPr lang="es-ES" dirty="0"/>
              <a:t>lo permiten el alumno/a y su familia, hablar en clase sobre el incidente. (Si no lo permiten, dejar claro dónde pueden conseguir apoyo y con quién pueden hablar si lo necesitan)</a:t>
            </a:r>
            <a:r>
              <a:rPr lang="es-ES" dirty="0" smtClean="0"/>
              <a:t>.</a:t>
            </a:r>
          </a:p>
          <a:p>
            <a:pPr>
              <a:buFont typeface="Arial"/>
              <a:buChar char="•"/>
            </a:pPr>
            <a:r>
              <a:rPr lang="es-ES" dirty="0" smtClean="0"/>
              <a:t>Nunca </a:t>
            </a:r>
            <a:r>
              <a:rPr lang="es-ES" dirty="0"/>
              <a:t>deben darse detalles sobre el intento de suicidio (</a:t>
            </a:r>
            <a:r>
              <a:rPr lang="es-ES" dirty="0" err="1"/>
              <a:t>p.e</a:t>
            </a:r>
            <a:r>
              <a:rPr lang="es-ES" dirty="0"/>
              <a:t>. el método o el lugar).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Hablar </a:t>
            </a:r>
            <a:r>
              <a:rPr lang="es-ES" dirty="0"/>
              <a:t>sobre la conducta suicida en general y los recursos disponibles para hacerle frente. 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Hay </a:t>
            </a:r>
            <a:r>
              <a:rPr lang="es-ES" dirty="0"/>
              <a:t>que tener en cuenta el punto de vista del alumnado, para partir de sus creencias o necesidades</a:t>
            </a:r>
            <a:r>
              <a:rPr lang="es-ES" dirty="0" smtClean="0"/>
              <a:t>.</a:t>
            </a:r>
          </a:p>
          <a:p>
            <a:pPr>
              <a:buFont typeface="Arial"/>
              <a:buChar char="•"/>
            </a:pPr>
            <a:r>
              <a:rPr lang="es-ES" dirty="0" smtClean="0"/>
              <a:t>Preguntar </a:t>
            </a:r>
            <a:r>
              <a:rPr lang="es-ES" dirty="0"/>
              <a:t>al alumno/a si prefiere asistir a la charla en el aula o no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33" y="224799"/>
            <a:ext cx="3721812" cy="26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PROCESO DE SUICIDIO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23" y="228599"/>
            <a:ext cx="4789209" cy="268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La conducta suicida no tiene una única causa, surge frecuentemente en </a:t>
            </a:r>
            <a:r>
              <a:rPr lang="es-ES_tradnl" dirty="0" smtClean="0"/>
              <a:t>la </a:t>
            </a:r>
            <a:r>
              <a:rPr lang="es-ES_tradnl" b="1" dirty="0" smtClean="0"/>
              <a:t>interacción</a:t>
            </a:r>
            <a:r>
              <a:rPr lang="es-ES_tradnl" dirty="0" smtClean="0"/>
              <a:t> </a:t>
            </a:r>
            <a:r>
              <a:rPr lang="es-ES_tradnl" dirty="0"/>
              <a:t>entre </a:t>
            </a:r>
            <a:r>
              <a:rPr lang="es-ES_tradnl" dirty="0" smtClean="0"/>
              <a:t>FACTORES DE RIESGO RELEVANTES en </a:t>
            </a:r>
            <a:r>
              <a:rPr lang="es-ES_tradnl" dirty="0"/>
              <a:t>combinación con la falta </a:t>
            </a:r>
            <a:r>
              <a:rPr lang="es-ES_tradnl" dirty="0" smtClean="0"/>
              <a:t>de FACTORES PROTECTORES.</a:t>
            </a:r>
            <a:endParaRPr lang="es-ES" dirty="0"/>
          </a:p>
        </p:txBody>
      </p:sp>
      <p:pic>
        <p:nvPicPr>
          <p:cNvPr id="1026" name="Picture 2" descr="Prevención suicidio adelescentes. Isabel | Terapia-sisté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1" y="4196291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643" y="1845734"/>
            <a:ext cx="4896091" cy="40233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s-ES" dirty="0" smtClean="0"/>
              <a:t>Fases de consideración de posibilidad</a:t>
            </a:r>
          </a:p>
          <a:p>
            <a:pPr>
              <a:buFont typeface="Arial"/>
              <a:buChar char="•"/>
            </a:pPr>
            <a:r>
              <a:rPr lang="es-ES" dirty="0" smtClean="0"/>
              <a:t>Fase de ambivalencia (dudas permanentes)</a:t>
            </a:r>
          </a:p>
          <a:p>
            <a:pPr>
              <a:buFont typeface="Arial"/>
              <a:buChar char="•"/>
            </a:pPr>
            <a:r>
              <a:rPr lang="es-ES" dirty="0" smtClean="0"/>
              <a:t>Fase de decisión (cuidado con la impulsividad!!)</a:t>
            </a:r>
            <a:endParaRPr lang="es-ES" dirty="0"/>
          </a:p>
        </p:txBody>
      </p:sp>
      <p:pic>
        <p:nvPicPr>
          <p:cNvPr id="4100" name="Picture 4" descr="Prevención y Atención en la Adolescencia Intento de Auto-Eliminación  Proto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11" y="2381864"/>
            <a:ext cx="3900669" cy="30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FACTORES DE RIESGO</a:t>
            </a:r>
            <a:endParaRPr lang="es-ES" sz="4000" dirty="0"/>
          </a:p>
        </p:txBody>
      </p:sp>
      <p:pic>
        <p:nvPicPr>
          <p:cNvPr id="5122" name="Picture 2" descr="Factores de Riesgo en la Conducta Suic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59" y="293096"/>
            <a:ext cx="2675360" cy="26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3078859"/>
              </p:ext>
            </p:extLst>
          </p:nvPr>
        </p:nvGraphicFramePr>
        <p:xfrm>
          <a:off x="396846" y="396895"/>
          <a:ext cx="8310623" cy="547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3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2253</Words>
  <Application>Microsoft Office PowerPoint</Application>
  <PresentationFormat>Presentación en pantalla (4:3)</PresentationFormat>
  <Paragraphs>196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Retrospección</vt:lpstr>
      <vt:lpstr>Detección y prevención de los desajustes y trastornos emocionales en el centro educativo: Factores de riesgo, factores de protección en esta etapa, y prevención del comportamiento suicida.   Derivación a otros recursos. </vt:lpstr>
      <vt:lpstr>Presentación de PowerPoint</vt:lpstr>
      <vt:lpstr>Presentación de PowerPoint</vt:lpstr>
      <vt:lpstr>Apego y seguridad</vt:lpstr>
      <vt:lpstr>PROCESO DE SUICIDIO</vt:lpstr>
      <vt:lpstr>Presentación de PowerPoint</vt:lpstr>
      <vt:lpstr>Fases</vt:lpstr>
      <vt:lpstr>FACTORES DE RIESGO</vt:lpstr>
      <vt:lpstr>Presentación de PowerPoint</vt:lpstr>
      <vt:lpstr>Factores de riesgo en la adolescencia</vt:lpstr>
      <vt:lpstr>Psicológicas</vt:lpstr>
      <vt:lpstr>Familiares y contextuales</vt:lpstr>
      <vt:lpstr>Personales / sociales </vt:lpstr>
      <vt:lpstr>En el entorno escolar </vt:lpstr>
      <vt:lpstr>FACTORES DE PROTECCIÓN</vt:lpstr>
      <vt:lpstr>Familiares</vt:lpstr>
      <vt:lpstr>Psicológicos/ personales</vt:lpstr>
      <vt:lpstr>Factores escolares</vt:lpstr>
      <vt:lpstr>Factores culturales y sociodemográficos</vt:lpstr>
      <vt:lpstr>FACTORES PRECIPITANTES</vt:lpstr>
      <vt:lpstr>Factores precipitantes</vt:lpstr>
      <vt:lpstr>DETECCIÓN</vt:lpstr>
      <vt:lpstr>Señales indirectas de alarma</vt:lpstr>
      <vt:lpstr>Señales directas de alarma</vt:lpstr>
      <vt:lpstr>Señales directas de alarma</vt:lpstr>
      <vt:lpstr>Más indirectas…</vt:lpstr>
      <vt:lpstr>Detección</vt:lpstr>
      <vt:lpstr>GRACIAS</vt:lpstr>
      <vt:lpstr>ACTUACIONES</vt:lpstr>
      <vt:lpstr>Prevención primaria</vt:lpstr>
      <vt:lpstr>Prevención primaria</vt:lpstr>
      <vt:lpstr>Prevención primaria</vt:lpstr>
      <vt:lpstr>Prevención secundaria con el alumnado en situación de riesgo</vt:lpstr>
      <vt:lpstr>Prevención secundaria</vt:lpstr>
      <vt:lpstr>Prevención secundaria</vt:lpstr>
      <vt:lpstr>Ante la situación de riesgo </vt:lpstr>
      <vt:lpstr>Retorno</vt:lpstr>
      <vt:lpstr>Estrategias generales en el aula</vt:lpstr>
      <vt:lpstr>Preparar la vuelta al colegio </vt:lpstr>
      <vt:lpstr>Organizar una charla en el aula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Alonso</dc:creator>
  <cp:lastModifiedBy>Consejeria de Sanidad</cp:lastModifiedBy>
  <cp:revision>41</cp:revision>
  <dcterms:created xsi:type="dcterms:W3CDTF">2021-10-06T18:17:38Z</dcterms:created>
  <dcterms:modified xsi:type="dcterms:W3CDTF">2021-10-08T11:15:03Z</dcterms:modified>
</cp:coreProperties>
</file>