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262" r:id="rId2"/>
    <p:sldId id="264" r:id="rId3"/>
    <p:sldId id="265" r:id="rId4"/>
    <p:sldId id="268" r:id="rId5"/>
    <p:sldId id="269" r:id="rId6"/>
    <p:sldId id="270" r:id="rId7"/>
    <p:sldId id="272" r:id="rId8"/>
    <p:sldId id="273" r:id="rId9"/>
    <p:sldId id="274" r:id="rId10"/>
    <p:sldId id="275" r:id="rId11"/>
    <p:sldId id="276" r:id="rId12"/>
    <p:sldId id="277" r:id="rId13"/>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rcedesbermejoboixareu@outlook.es" initials="m" lastIdx="1" clrIdx="0">
    <p:extLst>
      <p:ext uri="{19B8F6BF-5375-455C-9EA6-DF929625EA0E}">
        <p15:presenceInfo xmlns:p15="http://schemas.microsoft.com/office/powerpoint/2012/main" userId="785a68c2180d8da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473" autoAdjust="0"/>
    <p:restoredTop sz="95332" autoAdjust="0"/>
  </p:normalViewPr>
  <p:slideViewPr>
    <p:cSldViewPr snapToGrid="0" snapToObjects="1">
      <p:cViewPr varScale="1">
        <p:scale>
          <a:sx n="88" d="100"/>
          <a:sy n="88" d="100"/>
        </p:scale>
        <p:origin x="197"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10-05T23:59:29.981" idx="1">
    <p:pos x="10" y="10"/>
    <p:text/>
    <p:extLst>
      <p:ext uri="{C676402C-5697-4E1C-873F-D02D1690AC5C}">
        <p15:threadingInfo xmlns:p15="http://schemas.microsoft.com/office/powerpoint/2012/main" timeZoneBias="-1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3EB563-41EA-4351-8679-C57B3669F67D}" type="datetimeFigureOut">
              <a:rPr lang="es-ES" smtClean="0"/>
              <a:t>06/10/2021</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50F25E-54C3-4714-968D-5B8C9D4DC1E9}" type="slidenum">
              <a:rPr lang="es-ES" smtClean="0"/>
              <a:t>‹Nº›</a:t>
            </a:fld>
            <a:endParaRPr lang="es-ES"/>
          </a:p>
        </p:txBody>
      </p:sp>
    </p:spTree>
    <p:extLst>
      <p:ext uri="{BB962C8B-B14F-4D97-AF65-F5344CB8AC3E}">
        <p14:creationId xmlns:p14="http://schemas.microsoft.com/office/powerpoint/2010/main" val="36970974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 ¿Qué pasa con la salud mental? Desgraciadamente, la vacuna refuerza nuestro sistema inmune, pero no psicológico. Y, aunque las consecuencias físicas de la pandemia puedan ser combatidas con la vacuna, no debemos olvidarnos de las consecuencias psicológicas que esta ha generado (y sigue generando) en nuestra sociedad. Ya se han publicado algunos estudios que informan de la existencia de una curva epidémica de malestar emocional. Esto nos pone en alerta ante la elevada probabilidad de los psicoterapeutas veamos como los problemas de salud mental aumentan en la era </a:t>
            </a:r>
            <a:r>
              <a:rPr lang="es-ES" dirty="0" err="1" smtClean="0"/>
              <a:t>pospandémica</a:t>
            </a:r>
            <a:r>
              <a:rPr lang="es-ES" dirty="0" smtClean="0"/>
              <a:t> (</a:t>
            </a:r>
            <a:r>
              <a:rPr lang="es-ES" dirty="0" err="1" smtClean="0"/>
              <a:t>Ransing</a:t>
            </a:r>
            <a:r>
              <a:rPr lang="es-ES" dirty="0" smtClean="0"/>
              <a:t> 2020; </a:t>
            </a:r>
            <a:r>
              <a:rPr lang="es-ES" dirty="0" err="1" smtClean="0"/>
              <a:t>Ren</a:t>
            </a:r>
            <a:r>
              <a:rPr lang="es-ES" dirty="0" smtClean="0"/>
              <a:t>, 2020; </a:t>
            </a:r>
            <a:r>
              <a:rPr lang="es-ES" dirty="0" err="1" smtClean="0"/>
              <a:t>Vadivel</a:t>
            </a:r>
            <a:r>
              <a:rPr lang="es-ES" dirty="0" smtClean="0"/>
              <a:t>, 2021).</a:t>
            </a:r>
          </a:p>
          <a:p>
            <a:r>
              <a:rPr lang="es-ES" dirty="0" smtClean="0"/>
              <a:t>En los últimos meses, quizás uno de los grupos de población que más están sufriendo las consecuencias de la pandemia a nivel psicológico sean los jóvenes. Para ellos, las</a:t>
            </a:r>
          </a:p>
          <a:p>
            <a:r>
              <a:rPr lang="es-ES" dirty="0" smtClean="0"/>
              <a:t>medidas de confinamiento, toque de queda y distanciamiento social han ocurrido en un momento vital “especial y único” (al fin y al cabo, no es lo mismo no poder ir un verano con tus amigos de vacaciones con 35 o 65 años que el año que cumples los 18 y acabas el instituto).</a:t>
            </a:r>
          </a:p>
          <a:p>
            <a:r>
              <a:rPr lang="es-ES" dirty="0" smtClean="0"/>
              <a:t>Para las personas jóvenes, este año de pandemia ha resultado también increíblemente difícil. Las personas de 18 a 34 años son las que han frecuentado más los servicios de salud mental, han tenido más ataques de ansiedad, más síntomas de tristeza y han sido las personas que más han modificado su vida habitual debido a esta situación.</a:t>
            </a:r>
          </a:p>
          <a:p>
            <a:endParaRPr lang="es-ES" dirty="0"/>
          </a:p>
        </p:txBody>
      </p:sp>
      <p:sp>
        <p:nvSpPr>
          <p:cNvPr id="4" name="Marcador de número de diapositiva 3"/>
          <p:cNvSpPr>
            <a:spLocks noGrp="1"/>
          </p:cNvSpPr>
          <p:nvPr>
            <p:ph type="sldNum" sz="quarter" idx="10"/>
          </p:nvPr>
        </p:nvSpPr>
        <p:spPr/>
        <p:txBody>
          <a:bodyPr/>
          <a:lstStyle/>
          <a:p>
            <a:fld id="{4450F25E-54C3-4714-968D-5B8C9D4DC1E9}" type="slidenum">
              <a:rPr lang="es-ES" smtClean="0"/>
              <a:t>1</a:t>
            </a:fld>
            <a:endParaRPr lang="es-ES"/>
          </a:p>
        </p:txBody>
      </p:sp>
    </p:spTree>
    <p:extLst>
      <p:ext uri="{BB962C8B-B14F-4D97-AF65-F5344CB8AC3E}">
        <p14:creationId xmlns:p14="http://schemas.microsoft.com/office/powerpoint/2010/main" val="29080029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Actualmente, en relación con las consecuencias psicológicas que la pandemia ha generado, sabemos gracias a la literatura científica que la prevalencia de problemas de ansiedad, depresión, trastorno por estrés postraumático y malestar psicológico en la población general ha aumentado considerablemente (</a:t>
            </a:r>
            <a:r>
              <a:rPr lang="es-ES" dirty="0" err="1" smtClean="0"/>
              <a:t>Jia</a:t>
            </a:r>
            <a:r>
              <a:rPr lang="es-ES" dirty="0" smtClean="0"/>
              <a:t> et al., 2020; Moreno et al., 2020, Pierce et al., 2020; </a:t>
            </a:r>
            <a:r>
              <a:rPr lang="es-ES" dirty="0" err="1" smtClean="0"/>
              <a:t>Xiong</a:t>
            </a:r>
            <a:r>
              <a:rPr lang="es-ES" dirty="0" smtClean="0"/>
              <a:t> et al., 2020).</a:t>
            </a:r>
          </a:p>
          <a:p>
            <a:r>
              <a:rPr lang="es-ES" dirty="0" smtClean="0"/>
              <a:t>En Europa, según la OMS, los problemas de salud han aumentado durante la pandemia, con un claro aumento en los niveles de ansiedad y estrés. Varias encuestas muestran que alrededor de un tercio de las personas adultas adultos reporta niveles de angustia. Entre la población más joven, esa cifra llega a 1 de cada 2 personas.</a:t>
            </a:r>
          </a:p>
          <a:p>
            <a:r>
              <a:rPr lang="es-ES" dirty="0" smtClean="0"/>
              <a:t>Los problemas de salud física, el aislamiento, la falta de contacto social, la dificultad en la conciliación con la vida personal, los cambios de hábitos, los problemas laborales, etc. Empiezan a “pasar factura” a la salud mental de la población.</a:t>
            </a:r>
          </a:p>
          <a:p>
            <a:r>
              <a:rPr lang="es-ES" dirty="0" smtClean="0"/>
              <a:t>En España, y según datos del Centro de Investigaciones Sociológicas (CIS), en este primer año de pandemia, un 6,4% de la población ha acudido a un profesional de la salud mental por algún tipo de síntoma, el mayor porcentaje (un 43,7%) por ansiedad y un 35,5% por depresión.</a:t>
            </a:r>
          </a:p>
          <a:p>
            <a:r>
              <a:rPr lang="es-ES" dirty="0" smtClean="0"/>
              <a:t>Más del doble de las personas que han acudido a estos servicios de salud mental son mujeres.</a:t>
            </a:r>
          </a:p>
          <a:p>
            <a:endParaRPr lang="es-ES" dirty="0"/>
          </a:p>
        </p:txBody>
      </p:sp>
      <p:sp>
        <p:nvSpPr>
          <p:cNvPr id="4" name="Marcador de número de diapositiva 3"/>
          <p:cNvSpPr>
            <a:spLocks noGrp="1"/>
          </p:cNvSpPr>
          <p:nvPr>
            <p:ph type="sldNum" sz="quarter" idx="10"/>
          </p:nvPr>
        </p:nvSpPr>
        <p:spPr/>
        <p:txBody>
          <a:bodyPr/>
          <a:lstStyle/>
          <a:p>
            <a:fld id="{4450F25E-54C3-4714-968D-5B8C9D4DC1E9}" type="slidenum">
              <a:rPr lang="es-ES" smtClean="0"/>
              <a:t>2</a:t>
            </a:fld>
            <a:endParaRPr lang="es-ES"/>
          </a:p>
        </p:txBody>
      </p:sp>
    </p:spTree>
    <p:extLst>
      <p:ext uri="{BB962C8B-B14F-4D97-AF65-F5344CB8AC3E}">
        <p14:creationId xmlns:p14="http://schemas.microsoft.com/office/powerpoint/2010/main" val="2538957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Según el Centro de Investigaciones Sociológicas (CIS), desde el inicio de la pandemia hasta la actualidad un 6,4% de la población ha acudido a un profesional de la salud mental por algún tipo de síntoma, siendo el mayor porcentaje un 43,7% por ansiedad y un 35,5% por depresión. A nivel de la población en general, se ha observado un claro aumento en los niveles de ansiedad y estrés, con varias encuestas que muestran que alrededor de un tercio de las personas adultas reporta niveles de angustia. Entre la población más joven, esa cifra llega a 1 de cada 2 personas. Más del doble de las personas que han acudido a estos servicios de salud mental son mujeres.</a:t>
            </a:r>
            <a:endParaRPr lang="es-ES" dirty="0"/>
          </a:p>
        </p:txBody>
      </p:sp>
      <p:sp>
        <p:nvSpPr>
          <p:cNvPr id="4" name="Marcador de número de diapositiva 3"/>
          <p:cNvSpPr>
            <a:spLocks noGrp="1"/>
          </p:cNvSpPr>
          <p:nvPr>
            <p:ph type="sldNum" sz="quarter" idx="10"/>
          </p:nvPr>
        </p:nvSpPr>
        <p:spPr/>
        <p:txBody>
          <a:bodyPr/>
          <a:lstStyle/>
          <a:p>
            <a:fld id="{4450F25E-54C3-4714-968D-5B8C9D4DC1E9}" type="slidenum">
              <a:rPr lang="es-ES" smtClean="0"/>
              <a:t>4</a:t>
            </a:fld>
            <a:endParaRPr lang="es-ES"/>
          </a:p>
        </p:txBody>
      </p:sp>
    </p:spTree>
    <p:extLst>
      <p:ext uri="{BB962C8B-B14F-4D97-AF65-F5344CB8AC3E}">
        <p14:creationId xmlns:p14="http://schemas.microsoft.com/office/powerpoint/2010/main" val="12696809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Según el Centro de Investigaciones Sociológicas (CIS), desde el inicio de la</a:t>
            </a:r>
          </a:p>
          <a:p>
            <a:r>
              <a:rPr lang="es-ES" dirty="0" smtClean="0"/>
              <a:t>pandemia hasta la actualidad un 6,4% de la población ha acudido a un profesional de la salud mental</a:t>
            </a:r>
          </a:p>
          <a:p>
            <a:r>
              <a:rPr lang="es-ES" dirty="0" smtClean="0"/>
              <a:t>por algún tipo de síntoma, siendo el mayor porcentaje un 43,7% por ansiedad y un 35,5% por depresión.</a:t>
            </a:r>
          </a:p>
          <a:p>
            <a:r>
              <a:rPr lang="es-ES" dirty="0" smtClean="0"/>
              <a:t>A nivel de la población en general, se ha observado un claro aumento en los niveles de ansiedad y estrés,</a:t>
            </a:r>
          </a:p>
          <a:p>
            <a:r>
              <a:rPr lang="es-ES" dirty="0" smtClean="0"/>
              <a:t>con varias encuestas que muestran que alrededor de un tercio de las personas adultas reporta niveles de</a:t>
            </a:r>
          </a:p>
          <a:p>
            <a:r>
              <a:rPr lang="es-ES" dirty="0" smtClean="0"/>
              <a:t>angustia. Entre la población más joven, esa cifra llega a 1 de cada 2 personas. Más del doble de las</a:t>
            </a:r>
          </a:p>
          <a:p>
            <a:r>
              <a:rPr lang="es-ES" dirty="0" smtClean="0"/>
              <a:t>personas que han acudido a estos servicios de salud mental son mujeres.</a:t>
            </a:r>
          </a:p>
          <a:p>
            <a:endParaRPr lang="es-ES" dirty="0"/>
          </a:p>
        </p:txBody>
      </p:sp>
      <p:sp>
        <p:nvSpPr>
          <p:cNvPr id="4" name="Marcador de número de diapositiva 3"/>
          <p:cNvSpPr>
            <a:spLocks noGrp="1"/>
          </p:cNvSpPr>
          <p:nvPr>
            <p:ph type="sldNum" sz="quarter" idx="10"/>
          </p:nvPr>
        </p:nvSpPr>
        <p:spPr/>
        <p:txBody>
          <a:bodyPr/>
          <a:lstStyle/>
          <a:p>
            <a:fld id="{4450F25E-54C3-4714-968D-5B8C9D4DC1E9}" type="slidenum">
              <a:rPr lang="es-ES" smtClean="0"/>
              <a:t>5</a:t>
            </a:fld>
            <a:endParaRPr lang="es-ES"/>
          </a:p>
        </p:txBody>
      </p:sp>
    </p:spTree>
    <p:extLst>
      <p:ext uri="{BB962C8B-B14F-4D97-AF65-F5344CB8AC3E}">
        <p14:creationId xmlns:p14="http://schemas.microsoft.com/office/powerpoint/2010/main" val="18919894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la Organización para la Cooperación y el Desarrollo Económicos (OCDE) informa de que los niveles de depresión y ansiedad se han duplicado en algunos países como Bélgica, Francia, Reino Unido o los Estados Unidos a consecuencia de la COVID-19 con respecto a años anteriores. Bien es cierto que este informe no habla de la situación específica de España, </a:t>
            </a:r>
            <a:r>
              <a:rPr lang="es-ES" dirty="0" err="1" smtClean="0"/>
              <a:t>pero,para</a:t>
            </a:r>
            <a:r>
              <a:rPr lang="es-ES" dirty="0" smtClean="0"/>
              <a:t> que lo tengamos como referencia, en nuestro país esta organización indicó una prevalencia del 21,6% de problemas de ansiedad y del 18,7% de problemas del estado de ánimo durante el pasado año 2020 (OECD, 2021)</a:t>
            </a:r>
            <a:endParaRPr lang="es-ES" dirty="0"/>
          </a:p>
        </p:txBody>
      </p:sp>
      <p:sp>
        <p:nvSpPr>
          <p:cNvPr id="4" name="Marcador de número de diapositiva 3"/>
          <p:cNvSpPr>
            <a:spLocks noGrp="1"/>
          </p:cNvSpPr>
          <p:nvPr>
            <p:ph type="sldNum" sz="quarter" idx="10"/>
          </p:nvPr>
        </p:nvSpPr>
        <p:spPr/>
        <p:txBody>
          <a:bodyPr/>
          <a:lstStyle/>
          <a:p>
            <a:fld id="{4450F25E-54C3-4714-968D-5B8C9D4DC1E9}" type="slidenum">
              <a:rPr lang="es-ES" smtClean="0"/>
              <a:t>6</a:t>
            </a:fld>
            <a:endParaRPr lang="es-ES"/>
          </a:p>
        </p:txBody>
      </p:sp>
    </p:spTree>
    <p:extLst>
      <p:ext uri="{BB962C8B-B14F-4D97-AF65-F5344CB8AC3E}">
        <p14:creationId xmlns:p14="http://schemas.microsoft.com/office/powerpoint/2010/main" val="20841749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Tal y como muestra los resultados de la encuesta realizada por la Asociación Americana de Psicología (APA), el 60% de los psicólogos y psicólogas dedicados al tratamiento psicológico de la depresión han informado del aumento de este tipo de demanda, así como el 74% de los psicólogos especialistas en ansiedad han señalado un aumento de las consultas para este tratamiento psicológico. Asimismo, otros problemas de salud mental que han experimentado un aumento de la demanda han sido los trastornos relacionados con el estrés y trauma (48%) y los trastornos del sueño (51%).</a:t>
            </a:r>
            <a:endParaRPr lang="es-ES" dirty="0"/>
          </a:p>
        </p:txBody>
      </p:sp>
      <p:sp>
        <p:nvSpPr>
          <p:cNvPr id="4" name="Marcador de número de diapositiva 3"/>
          <p:cNvSpPr>
            <a:spLocks noGrp="1"/>
          </p:cNvSpPr>
          <p:nvPr>
            <p:ph type="sldNum" sz="quarter" idx="10"/>
          </p:nvPr>
        </p:nvSpPr>
        <p:spPr/>
        <p:txBody>
          <a:bodyPr/>
          <a:lstStyle/>
          <a:p>
            <a:fld id="{4450F25E-54C3-4714-968D-5B8C9D4DC1E9}" type="slidenum">
              <a:rPr lang="es-ES" smtClean="0"/>
              <a:t>7</a:t>
            </a:fld>
            <a:endParaRPr lang="es-ES"/>
          </a:p>
        </p:txBody>
      </p:sp>
    </p:spTree>
    <p:extLst>
      <p:ext uri="{BB962C8B-B14F-4D97-AF65-F5344CB8AC3E}">
        <p14:creationId xmlns:p14="http://schemas.microsoft.com/office/powerpoint/2010/main" val="3703375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smtClean="0"/>
              <a:t>- Live Life. An Implementation Guide for Suicide Prevention in Countries.</a:t>
            </a:r>
            <a:endParaRPr lang="es-ES" dirty="0" smtClean="0"/>
          </a:p>
          <a:p>
            <a:endParaRPr lang="es-ES" dirty="0" smtClean="0"/>
          </a:p>
          <a:p>
            <a:r>
              <a:rPr lang="es-ES" dirty="0" smtClean="0"/>
              <a:t>son muchos los profesionales que advierten del repunte en problemas de salud mental que vamos a presenciar en los próximos meses (</a:t>
            </a:r>
            <a:r>
              <a:rPr lang="es-ES" dirty="0" err="1" smtClean="0"/>
              <a:t>Carr</a:t>
            </a:r>
            <a:r>
              <a:rPr lang="es-ES" dirty="0" smtClean="0"/>
              <a:t> et al., 2021). Por ejemplo, en Reino Unido, los estudios longitudinales a lo largo de las diferentes olas de la pandemia ya muestran un progresivo incremento de la presencia de ideación </a:t>
            </a:r>
            <a:r>
              <a:rPr lang="es-ES" dirty="0" err="1" smtClean="0"/>
              <a:t>autolítica</a:t>
            </a:r>
            <a:r>
              <a:rPr lang="es-ES" dirty="0" smtClean="0"/>
              <a:t> y suicida en la población (</a:t>
            </a:r>
            <a:r>
              <a:rPr lang="es-ES" dirty="0" err="1" smtClean="0"/>
              <a:t>O’Connor</a:t>
            </a:r>
            <a:r>
              <a:rPr lang="es-ES" dirty="0" smtClean="0"/>
              <a:t> et al., 2021). </a:t>
            </a:r>
          </a:p>
          <a:p>
            <a:r>
              <a:rPr lang="es-ES" dirty="0" smtClean="0"/>
              <a:t>Según el último informe de la</a:t>
            </a:r>
          </a:p>
          <a:p>
            <a:r>
              <a:rPr lang="es-ES" dirty="0" smtClean="0"/>
              <a:t>Organización Mundial de la Salud</a:t>
            </a:r>
          </a:p>
          <a:p>
            <a:r>
              <a:rPr lang="es-ES" dirty="0" smtClean="0"/>
              <a:t>(OMS), a nivel mundial, una de cada</a:t>
            </a:r>
          </a:p>
          <a:p>
            <a:r>
              <a:rPr lang="es-ES" dirty="0" smtClean="0"/>
              <a:t>100 muertes ocurridas durante el año</a:t>
            </a:r>
          </a:p>
          <a:p>
            <a:r>
              <a:rPr lang="es-ES" dirty="0" smtClean="0"/>
              <a:t>2019 fue por suicidio, lo que implica</a:t>
            </a:r>
          </a:p>
          <a:p>
            <a:r>
              <a:rPr lang="es-ES" dirty="0" smtClean="0"/>
              <a:t>700.000 fallecimientos en total. Esto</a:t>
            </a:r>
          </a:p>
          <a:p>
            <a:r>
              <a:rPr lang="es-ES" dirty="0" smtClean="0"/>
              <a:t>sitúa al suicidio como una de las</a:t>
            </a:r>
          </a:p>
          <a:p>
            <a:r>
              <a:rPr lang="es-ES" dirty="0" smtClean="0"/>
              <a:t>principales causas de muerte en el</a:t>
            </a:r>
          </a:p>
          <a:p>
            <a:r>
              <a:rPr lang="es-ES" dirty="0" smtClean="0"/>
              <a:t>mundo</a:t>
            </a:r>
            <a:endParaRPr lang="es-ES" dirty="0"/>
          </a:p>
        </p:txBody>
      </p:sp>
      <p:sp>
        <p:nvSpPr>
          <p:cNvPr id="4" name="Marcador de número de diapositiva 3"/>
          <p:cNvSpPr>
            <a:spLocks noGrp="1"/>
          </p:cNvSpPr>
          <p:nvPr>
            <p:ph type="sldNum" sz="quarter" idx="10"/>
          </p:nvPr>
        </p:nvSpPr>
        <p:spPr/>
        <p:txBody>
          <a:bodyPr/>
          <a:lstStyle/>
          <a:p>
            <a:fld id="{4450F25E-54C3-4714-968D-5B8C9D4DC1E9}" type="slidenum">
              <a:rPr lang="es-ES" smtClean="0"/>
              <a:t>10</a:t>
            </a:fld>
            <a:endParaRPr lang="es-ES"/>
          </a:p>
        </p:txBody>
      </p:sp>
    </p:spTree>
    <p:extLst>
      <p:ext uri="{BB962C8B-B14F-4D97-AF65-F5344CB8AC3E}">
        <p14:creationId xmlns:p14="http://schemas.microsoft.com/office/powerpoint/2010/main" val="11644810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pic>
        <p:nvPicPr>
          <p:cNvPr id="8" name="Imagen 7" descr="Logotipo, nombre de la empresa&#10;&#10;Descripción generada automáticamente">
            <a:extLst>
              <a:ext uri="{FF2B5EF4-FFF2-40B4-BE49-F238E27FC236}">
                <a16:creationId xmlns:a16="http://schemas.microsoft.com/office/drawing/2014/main" id="{22C9B217-143B-E94E-97FF-AE7B480C3EE2}"/>
              </a:ext>
            </a:extLst>
          </p:cNvPr>
          <p:cNvPicPr>
            <a:picLocks noChangeAspect="1"/>
          </p:cNvPicPr>
          <p:nvPr userDrawn="1"/>
        </p:nvPicPr>
        <p:blipFill>
          <a:blip r:embed="rId2"/>
          <a:stretch>
            <a:fillRect/>
          </a:stretch>
        </p:blipFill>
        <p:spPr>
          <a:xfrm>
            <a:off x="386115" y="337379"/>
            <a:ext cx="2146732" cy="1362212"/>
          </a:xfrm>
          <a:prstGeom prst="rect">
            <a:avLst/>
          </a:prstGeom>
        </p:spPr>
      </p:pic>
    </p:spTree>
    <p:extLst>
      <p:ext uri="{BB962C8B-B14F-4D97-AF65-F5344CB8AC3E}">
        <p14:creationId xmlns:p14="http://schemas.microsoft.com/office/powerpoint/2010/main" val="245919734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B9128115-5E2E-8944-BF6F-07C0EB9A4F2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97F0823-D53F-8B48-955C-386ED99C3D1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A665092-243F-7E46-AC71-4BF5CA076B9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EACD2E-62B8-D746-884E-EC4A9538DD72}" type="datetimeFigureOut">
              <a:rPr lang="es-ES" smtClean="0"/>
              <a:t>06/10/2021</a:t>
            </a:fld>
            <a:endParaRPr lang="es-ES"/>
          </a:p>
        </p:txBody>
      </p:sp>
      <p:sp>
        <p:nvSpPr>
          <p:cNvPr id="5" name="Marcador de pie de página 4">
            <a:extLst>
              <a:ext uri="{FF2B5EF4-FFF2-40B4-BE49-F238E27FC236}">
                <a16:creationId xmlns:a16="http://schemas.microsoft.com/office/drawing/2014/main" id="{DED3A19B-0390-754D-9B54-45DF6463B48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178E95DF-1E6F-864F-8F0C-429F594B5EB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0BA40E-4E22-A242-964A-0EAE14DB7FAF}" type="slidenum">
              <a:rPr lang="es-ES" smtClean="0"/>
              <a:t>‹Nº›</a:t>
            </a:fld>
            <a:endParaRPr lang="es-ES"/>
          </a:p>
        </p:txBody>
      </p:sp>
      <p:pic>
        <p:nvPicPr>
          <p:cNvPr id="8" name="Imagen 7" descr="Patrón de fondo, Icono&#10;&#10;Descripción generada automáticamente">
            <a:extLst>
              <a:ext uri="{FF2B5EF4-FFF2-40B4-BE49-F238E27FC236}">
                <a16:creationId xmlns:a16="http://schemas.microsoft.com/office/drawing/2014/main" id="{6CFB1524-0EBD-FE42-A1DE-74174EB8B47A}"/>
              </a:ext>
            </a:extLst>
          </p:cNvPr>
          <p:cNvPicPr>
            <a:picLocks noChangeAspect="1"/>
          </p:cNvPicPr>
          <p:nvPr userDrawn="1"/>
        </p:nvPicPr>
        <p:blipFill>
          <a:blip r:embed="rId3"/>
          <a:stretch>
            <a:fillRect/>
          </a:stretch>
        </p:blipFill>
        <p:spPr>
          <a:xfrm>
            <a:off x="4762" y="0"/>
            <a:ext cx="12182475" cy="6858000"/>
          </a:xfrm>
          <a:prstGeom prst="rect">
            <a:avLst/>
          </a:prstGeom>
        </p:spPr>
      </p:pic>
      <p:pic>
        <p:nvPicPr>
          <p:cNvPr id="9" name="Imagen 8" descr="Logotipo, nombre de la empresa&#10;&#10;Descripción generada automáticamente">
            <a:extLst>
              <a:ext uri="{FF2B5EF4-FFF2-40B4-BE49-F238E27FC236}">
                <a16:creationId xmlns:a16="http://schemas.microsoft.com/office/drawing/2014/main" id="{B3F612FA-A1B9-484D-8771-867F6FADFD05}"/>
              </a:ext>
            </a:extLst>
          </p:cNvPr>
          <p:cNvPicPr>
            <a:picLocks noChangeAspect="1"/>
          </p:cNvPicPr>
          <p:nvPr userDrawn="1"/>
        </p:nvPicPr>
        <p:blipFill>
          <a:blip r:embed="rId4"/>
          <a:stretch>
            <a:fillRect/>
          </a:stretch>
        </p:blipFill>
        <p:spPr>
          <a:xfrm>
            <a:off x="386115" y="337379"/>
            <a:ext cx="2146732" cy="1362212"/>
          </a:xfrm>
          <a:prstGeom prst="rect">
            <a:avLst/>
          </a:prstGeom>
        </p:spPr>
      </p:pic>
    </p:spTree>
    <p:extLst>
      <p:ext uri="{BB962C8B-B14F-4D97-AF65-F5344CB8AC3E}">
        <p14:creationId xmlns:p14="http://schemas.microsoft.com/office/powerpoint/2010/main" val="2836449025"/>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f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fif"/><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comments" Target="../comments/comment1.xml"/><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fi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4.jfif"/><Relationship Id="rId2" Type="http://schemas.openxmlformats.org/officeDocument/2006/relationships/image" Target="../media/image23.jfi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fif"/><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jfif"/></Relationships>
</file>

<file path=ppt/slides/_rels/slide3.xml.rels><?xml version="1.0" encoding="UTF-8" standalone="yes"?>
<Relationships xmlns="http://schemas.openxmlformats.org/package/2006/relationships"><Relationship Id="rId2" Type="http://schemas.openxmlformats.org/officeDocument/2006/relationships/image" Target="../media/image6.jfi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jfif"/><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8.jfif"/></Relationships>
</file>

<file path=ppt/slides/_rels/slide5.xml.rels><?xml version="1.0" encoding="UTF-8" standalone="yes"?>
<Relationships xmlns="http://schemas.openxmlformats.org/package/2006/relationships"><Relationship Id="rId3" Type="http://schemas.openxmlformats.org/officeDocument/2006/relationships/image" Target="../media/image9.jfif"/><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jfif"/><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jfif"/><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6.jfif"/><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fi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994263" y="2224282"/>
            <a:ext cx="8595360" cy="2554545"/>
          </a:xfrm>
          <a:prstGeom prst="rect">
            <a:avLst/>
          </a:prstGeom>
          <a:noFill/>
        </p:spPr>
        <p:txBody>
          <a:bodyPr wrap="square" rtlCol="0">
            <a:spAutoFit/>
          </a:bodyPr>
          <a:lstStyle/>
          <a:p>
            <a:pPr algn="ctr"/>
            <a:r>
              <a:rPr lang="es-ES" sz="4000" b="1" dirty="0">
                <a:solidFill>
                  <a:schemeClr val="accent1">
                    <a:lumMod val="50000"/>
                  </a:schemeClr>
                </a:solidFill>
                <a:latin typeface="Georgia" panose="02040502050405020303" pitchFamily="18" charset="0"/>
              </a:rPr>
              <a:t>La prevención y detección de desajustes emocionales y psicológicos en los centros educativos</a:t>
            </a:r>
          </a:p>
        </p:txBody>
      </p:sp>
      <p:sp>
        <p:nvSpPr>
          <p:cNvPr id="3" name="CuadroTexto 2"/>
          <p:cNvSpPr txBox="1"/>
          <p:nvPr/>
        </p:nvSpPr>
        <p:spPr>
          <a:xfrm>
            <a:off x="1994263" y="5156894"/>
            <a:ext cx="8595360" cy="707886"/>
          </a:xfrm>
          <a:prstGeom prst="rect">
            <a:avLst/>
          </a:prstGeom>
          <a:noFill/>
        </p:spPr>
        <p:txBody>
          <a:bodyPr wrap="square" rtlCol="0">
            <a:spAutoFit/>
          </a:bodyPr>
          <a:lstStyle/>
          <a:p>
            <a:pPr algn="ctr"/>
            <a:r>
              <a:rPr lang="es-ES" sz="2000" dirty="0" smtClean="0">
                <a:solidFill>
                  <a:schemeClr val="accent1">
                    <a:lumMod val="50000"/>
                  </a:schemeClr>
                </a:solidFill>
                <a:latin typeface="Georgia" panose="02040502050405020303" pitchFamily="18" charset="0"/>
              </a:rPr>
              <a:t>Los </a:t>
            </a:r>
            <a:r>
              <a:rPr lang="es-ES" sz="2000" dirty="0">
                <a:solidFill>
                  <a:schemeClr val="accent1">
                    <a:lumMod val="50000"/>
                  </a:schemeClr>
                </a:solidFill>
                <a:latin typeface="Georgia" panose="02040502050405020303" pitchFamily="18" charset="0"/>
              </a:rPr>
              <a:t>desajustes y trastornos emocionales y psicológicos </a:t>
            </a:r>
            <a:r>
              <a:rPr lang="es-ES" sz="2000" dirty="0" smtClean="0">
                <a:solidFill>
                  <a:schemeClr val="accent1">
                    <a:lumMod val="50000"/>
                  </a:schemeClr>
                </a:solidFill>
                <a:latin typeface="Georgia" panose="02040502050405020303" pitchFamily="18" charset="0"/>
              </a:rPr>
              <a:t>en Bachillerato</a:t>
            </a:r>
            <a:r>
              <a:rPr lang="es-ES" sz="2000" dirty="0">
                <a:solidFill>
                  <a:schemeClr val="accent1">
                    <a:lumMod val="50000"/>
                  </a:schemeClr>
                </a:solidFill>
                <a:latin typeface="Georgia" panose="02040502050405020303" pitchFamily="18" charset="0"/>
              </a:rPr>
              <a:t>, F.P., Grado Medio y Grado Superior</a:t>
            </a:r>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79935" y="312147"/>
            <a:ext cx="2619375" cy="1743075"/>
          </a:xfrm>
          <a:prstGeom prst="rect">
            <a:avLst/>
          </a:prstGeom>
        </p:spPr>
      </p:pic>
    </p:spTree>
    <p:extLst>
      <p:ext uri="{BB962C8B-B14F-4D97-AF65-F5344CB8AC3E}">
        <p14:creationId xmlns:p14="http://schemas.microsoft.com/office/powerpoint/2010/main" val="19011819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667000" y="328388"/>
            <a:ext cx="8595360" cy="646331"/>
          </a:xfrm>
          <a:prstGeom prst="rect">
            <a:avLst/>
          </a:prstGeom>
          <a:noFill/>
        </p:spPr>
        <p:txBody>
          <a:bodyPr wrap="square" rtlCol="0">
            <a:spAutoFit/>
          </a:bodyPr>
          <a:lstStyle/>
          <a:p>
            <a:pPr algn="ctr"/>
            <a:r>
              <a:rPr lang="es-ES" sz="3600" b="1" dirty="0" smtClean="0">
                <a:solidFill>
                  <a:schemeClr val="accent1">
                    <a:lumMod val="50000"/>
                  </a:schemeClr>
                </a:solidFill>
                <a:latin typeface="Georgia" panose="02040502050405020303" pitchFamily="18" charset="0"/>
              </a:rPr>
              <a:t>Comportamiento suicida</a:t>
            </a:r>
            <a:endParaRPr lang="es-ES" sz="3600" b="1" dirty="0">
              <a:solidFill>
                <a:schemeClr val="accent1">
                  <a:lumMod val="50000"/>
                </a:schemeClr>
              </a:solidFill>
              <a:latin typeface="Georgia" panose="02040502050405020303" pitchFamily="18" charset="0"/>
            </a:endParaRPr>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17240" y="4247964"/>
            <a:ext cx="3067050" cy="1495425"/>
          </a:xfrm>
          <a:prstGeom prst="rect">
            <a:avLst/>
          </a:prstGeom>
        </p:spPr>
      </p:pic>
      <p:pic>
        <p:nvPicPr>
          <p:cNvPr id="5" name="Imagen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67000" y="907473"/>
            <a:ext cx="5664200" cy="5664200"/>
          </a:xfrm>
          <a:prstGeom prst="rect">
            <a:avLst/>
          </a:prstGeom>
        </p:spPr>
      </p:pic>
      <p:sp>
        <p:nvSpPr>
          <p:cNvPr id="6" name="CuadroTexto 5"/>
          <p:cNvSpPr txBox="1"/>
          <p:nvPr/>
        </p:nvSpPr>
        <p:spPr>
          <a:xfrm>
            <a:off x="8450985" y="6123709"/>
            <a:ext cx="2170833" cy="338554"/>
          </a:xfrm>
          <a:prstGeom prst="rect">
            <a:avLst/>
          </a:prstGeom>
          <a:noFill/>
        </p:spPr>
        <p:txBody>
          <a:bodyPr wrap="square" rtlCol="0">
            <a:spAutoFit/>
          </a:bodyPr>
          <a:lstStyle/>
          <a:p>
            <a:r>
              <a:rPr lang="es-ES" sz="1600" i="1" dirty="0" smtClean="0"/>
              <a:t>Fuente: Walter </a:t>
            </a:r>
            <a:r>
              <a:rPr lang="es-ES" sz="1600" i="1" dirty="0" err="1" smtClean="0"/>
              <a:t>Martello</a:t>
            </a:r>
            <a:endParaRPr lang="es-ES" sz="1600" i="1" dirty="0"/>
          </a:p>
        </p:txBody>
      </p:sp>
    </p:spTree>
    <p:extLst>
      <p:ext uri="{BB962C8B-B14F-4D97-AF65-F5344CB8AC3E}">
        <p14:creationId xmlns:p14="http://schemas.microsoft.com/office/powerpoint/2010/main" val="26878482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985554" y="1159661"/>
            <a:ext cx="8595360" cy="646331"/>
          </a:xfrm>
          <a:prstGeom prst="rect">
            <a:avLst/>
          </a:prstGeom>
          <a:noFill/>
        </p:spPr>
        <p:txBody>
          <a:bodyPr wrap="square" rtlCol="0">
            <a:spAutoFit/>
          </a:bodyPr>
          <a:lstStyle/>
          <a:p>
            <a:pPr algn="ctr"/>
            <a:r>
              <a:rPr lang="es-ES" sz="3600" b="1" dirty="0" smtClean="0">
                <a:solidFill>
                  <a:schemeClr val="accent1">
                    <a:lumMod val="50000"/>
                  </a:schemeClr>
                </a:solidFill>
                <a:latin typeface="Georgia" panose="02040502050405020303" pitchFamily="18" charset="0"/>
              </a:rPr>
              <a:t>Recomendaciones finales</a:t>
            </a:r>
            <a:endParaRPr lang="es-ES" sz="3600" b="1" dirty="0">
              <a:solidFill>
                <a:schemeClr val="accent1">
                  <a:lumMod val="50000"/>
                </a:schemeClr>
              </a:solidFill>
              <a:latin typeface="Georgia" panose="02040502050405020303" pitchFamily="18" charset="0"/>
            </a:endParaRPr>
          </a:p>
        </p:txBody>
      </p:sp>
      <p:sp>
        <p:nvSpPr>
          <p:cNvPr id="3" name="Rectángulo 2"/>
          <p:cNvSpPr/>
          <p:nvPr/>
        </p:nvSpPr>
        <p:spPr>
          <a:xfrm>
            <a:off x="722811" y="2275343"/>
            <a:ext cx="10720250" cy="2777235"/>
          </a:xfrm>
          <a:prstGeom prst="rect">
            <a:avLst/>
          </a:prstGeom>
        </p:spPr>
        <p:txBody>
          <a:bodyPr wrap="square">
            <a:spAutoFit/>
          </a:bodyPr>
          <a:lstStyle/>
          <a:p>
            <a:pPr marL="285750" indent="-285750" algn="just">
              <a:lnSpc>
                <a:spcPct val="200000"/>
              </a:lnSpc>
              <a:buFontTx/>
              <a:buChar char="-"/>
              <a:defRPr/>
            </a:pPr>
            <a:r>
              <a:rPr lang="es-ES" dirty="0" smtClean="0">
                <a:latin typeface="Georgia" panose="02040502050405020303" pitchFamily="18" charset="0"/>
                <a:cs typeface="Arial"/>
              </a:rPr>
              <a:t>Comunicación</a:t>
            </a:r>
          </a:p>
          <a:p>
            <a:pPr marL="285750" indent="-285750" algn="just">
              <a:lnSpc>
                <a:spcPct val="200000"/>
              </a:lnSpc>
              <a:buFontTx/>
              <a:buChar char="-"/>
              <a:defRPr/>
            </a:pPr>
            <a:r>
              <a:rPr lang="es-ES" dirty="0" smtClean="0">
                <a:latin typeface="Georgia" panose="02040502050405020303" pitchFamily="18" charset="0"/>
                <a:cs typeface="Arial"/>
              </a:rPr>
              <a:t>No juzgar ni ridiculizar</a:t>
            </a:r>
          </a:p>
          <a:p>
            <a:pPr marL="285750" indent="-285750" algn="just">
              <a:lnSpc>
                <a:spcPct val="200000"/>
              </a:lnSpc>
              <a:buFontTx/>
              <a:buChar char="-"/>
              <a:defRPr/>
            </a:pPr>
            <a:r>
              <a:rPr lang="es-ES" dirty="0" smtClean="0">
                <a:latin typeface="Georgia" panose="02040502050405020303" pitchFamily="18" charset="0"/>
                <a:cs typeface="Arial"/>
              </a:rPr>
              <a:t>Empatizar</a:t>
            </a:r>
          </a:p>
          <a:p>
            <a:pPr marL="285750" indent="-285750" algn="just">
              <a:lnSpc>
                <a:spcPct val="200000"/>
              </a:lnSpc>
              <a:buFontTx/>
              <a:buChar char="-"/>
              <a:defRPr/>
            </a:pPr>
            <a:r>
              <a:rPr lang="es-ES" dirty="0" smtClean="0">
                <a:latin typeface="Georgia" panose="02040502050405020303" pitchFamily="18" charset="0"/>
                <a:cs typeface="Arial"/>
              </a:rPr>
              <a:t>Informarse</a:t>
            </a:r>
          </a:p>
          <a:p>
            <a:pPr marL="285750" indent="-285750" algn="just">
              <a:lnSpc>
                <a:spcPct val="200000"/>
              </a:lnSpc>
              <a:buFontTx/>
              <a:buChar char="-"/>
              <a:defRPr/>
            </a:pPr>
            <a:r>
              <a:rPr lang="es-ES" dirty="0" smtClean="0">
                <a:latin typeface="Georgia" panose="02040502050405020303" pitchFamily="18" charset="0"/>
                <a:cs typeface="Arial"/>
              </a:rPr>
              <a:t>Pedir ayuda</a:t>
            </a:r>
            <a:endParaRPr lang="es-ES" dirty="0">
              <a:latin typeface="Georgia" panose="02040502050405020303" pitchFamily="18" charset="0"/>
              <a:cs typeface="Arial"/>
            </a:endParaRP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82115" y="2004293"/>
            <a:ext cx="2972049" cy="1970598"/>
          </a:xfrm>
          <a:prstGeom prst="rect">
            <a:avLst/>
          </a:prstGeom>
        </p:spPr>
      </p:pic>
      <p:pic>
        <p:nvPicPr>
          <p:cNvPr id="5" name="Imagen 4"/>
          <p:cNvPicPr>
            <a:picLocks noChangeAspect="1"/>
          </p:cNvPicPr>
          <p:nvPr/>
        </p:nvPicPr>
        <p:blipFill>
          <a:blip r:embed="rId3"/>
          <a:stretch>
            <a:fillRect/>
          </a:stretch>
        </p:blipFill>
        <p:spPr>
          <a:xfrm>
            <a:off x="3588575" y="4523901"/>
            <a:ext cx="2816596" cy="1615580"/>
          </a:xfrm>
          <a:prstGeom prst="rect">
            <a:avLst/>
          </a:prstGeom>
        </p:spPr>
      </p:pic>
    </p:spTree>
    <p:extLst>
      <p:ext uri="{BB962C8B-B14F-4D97-AF65-F5344CB8AC3E}">
        <p14:creationId xmlns:p14="http://schemas.microsoft.com/office/powerpoint/2010/main" val="28933548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654628" y="2036824"/>
            <a:ext cx="8595360" cy="1754326"/>
          </a:xfrm>
          <a:prstGeom prst="rect">
            <a:avLst/>
          </a:prstGeom>
          <a:noFill/>
        </p:spPr>
        <p:txBody>
          <a:bodyPr wrap="square" rtlCol="0">
            <a:spAutoFit/>
          </a:bodyPr>
          <a:lstStyle/>
          <a:p>
            <a:pPr algn="ctr"/>
            <a:r>
              <a:rPr lang="es-ES" sz="3600" b="1" dirty="0">
                <a:solidFill>
                  <a:schemeClr val="accent1">
                    <a:lumMod val="50000"/>
                  </a:schemeClr>
                </a:solidFill>
                <a:latin typeface="Georgia" panose="02040502050405020303" pitchFamily="18" charset="0"/>
              </a:rPr>
              <a:t>¡¡Gracias por estar, gracias por escuchar, y por dedicar tu vida a la </a:t>
            </a:r>
            <a:r>
              <a:rPr lang="es-ES" sz="3600" b="1" dirty="0" smtClean="0">
                <a:solidFill>
                  <a:schemeClr val="accent1">
                    <a:lumMod val="50000"/>
                  </a:schemeClr>
                </a:solidFill>
                <a:latin typeface="Georgia" panose="02040502050405020303" pitchFamily="18" charset="0"/>
              </a:rPr>
              <a:t>adolescencia y </a:t>
            </a:r>
            <a:r>
              <a:rPr lang="es-ES" sz="3600" b="1" smtClean="0">
                <a:solidFill>
                  <a:schemeClr val="accent1">
                    <a:lumMod val="50000"/>
                  </a:schemeClr>
                </a:solidFill>
                <a:latin typeface="Georgia" panose="02040502050405020303" pitchFamily="18" charset="0"/>
              </a:rPr>
              <a:t>a la educación</a:t>
            </a:r>
            <a:r>
              <a:rPr lang="es-ES" sz="3600" b="1" dirty="0" smtClean="0">
                <a:solidFill>
                  <a:schemeClr val="accent1">
                    <a:lumMod val="50000"/>
                  </a:schemeClr>
                </a:solidFill>
                <a:latin typeface="Georgia" panose="02040502050405020303" pitchFamily="18" charset="0"/>
              </a:rPr>
              <a:t>!!</a:t>
            </a:r>
            <a:endParaRPr lang="es-ES" sz="3600" b="1" dirty="0">
              <a:solidFill>
                <a:schemeClr val="accent1">
                  <a:lumMod val="50000"/>
                </a:schemeClr>
              </a:solidFill>
              <a:latin typeface="Georgia" panose="02040502050405020303" pitchFamily="18" charset="0"/>
            </a:endParaRPr>
          </a:p>
        </p:txBody>
      </p:sp>
      <p:sp>
        <p:nvSpPr>
          <p:cNvPr id="4" name="Rectángulo 3"/>
          <p:cNvSpPr/>
          <p:nvPr/>
        </p:nvSpPr>
        <p:spPr>
          <a:xfrm>
            <a:off x="7776754" y="4779556"/>
            <a:ext cx="3859434" cy="923330"/>
          </a:xfrm>
          <a:prstGeom prst="rect">
            <a:avLst/>
          </a:prstGeom>
        </p:spPr>
        <p:txBody>
          <a:bodyPr wrap="square">
            <a:spAutoFit/>
          </a:bodyPr>
          <a:lstStyle/>
          <a:p>
            <a:r>
              <a:rPr lang="es-ES" dirty="0">
                <a:solidFill>
                  <a:schemeClr val="accent1">
                    <a:lumMod val="50000"/>
                  </a:schemeClr>
                </a:solidFill>
                <a:latin typeface="Georgia" panose="02040502050405020303" pitchFamily="18" charset="0"/>
              </a:rPr>
              <a:t>Mercedes Bermejo</a:t>
            </a:r>
          </a:p>
          <a:p>
            <a:r>
              <a:rPr lang="es-ES" dirty="0">
                <a:solidFill>
                  <a:schemeClr val="accent1">
                    <a:lumMod val="50000"/>
                  </a:schemeClr>
                </a:solidFill>
                <a:latin typeface="Georgia" panose="02040502050405020303" pitchFamily="18" charset="0"/>
              </a:rPr>
              <a:t>mbermejo@psicologospozuelo.es</a:t>
            </a:r>
          </a:p>
          <a:p>
            <a:r>
              <a:rPr lang="es-ES" dirty="0" err="1">
                <a:solidFill>
                  <a:schemeClr val="accent1">
                    <a:lumMod val="50000"/>
                  </a:schemeClr>
                </a:solidFill>
                <a:latin typeface="Georgia" panose="02040502050405020303" pitchFamily="18" charset="0"/>
              </a:rPr>
              <a:t>Tlf</a:t>
            </a:r>
            <a:r>
              <a:rPr lang="es-ES" dirty="0">
                <a:solidFill>
                  <a:schemeClr val="accent1">
                    <a:lumMod val="50000"/>
                  </a:schemeClr>
                </a:solidFill>
                <a:latin typeface="Georgia" panose="02040502050405020303" pitchFamily="18" charset="0"/>
              </a:rPr>
              <a:t>. 669834845</a:t>
            </a:r>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1032" y="4083955"/>
            <a:ext cx="3478122" cy="2314532"/>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34450" y="264922"/>
            <a:ext cx="2857500" cy="1600200"/>
          </a:xfrm>
          <a:prstGeom prst="rect">
            <a:avLst/>
          </a:prstGeom>
        </p:spPr>
      </p:pic>
    </p:spTree>
    <p:extLst>
      <p:ext uri="{BB962C8B-B14F-4D97-AF65-F5344CB8AC3E}">
        <p14:creationId xmlns:p14="http://schemas.microsoft.com/office/powerpoint/2010/main" val="17573416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2028918" y="1218724"/>
            <a:ext cx="4702808" cy="646331"/>
          </a:xfrm>
          <a:prstGeom prst="rect">
            <a:avLst/>
          </a:prstGeom>
          <a:noFill/>
        </p:spPr>
        <p:txBody>
          <a:bodyPr wrap="square" rtlCol="0">
            <a:spAutoFit/>
          </a:bodyPr>
          <a:lstStyle/>
          <a:p>
            <a:pPr algn="ctr"/>
            <a:r>
              <a:rPr lang="es-ES" sz="3600" b="1" dirty="0" smtClean="0">
                <a:solidFill>
                  <a:schemeClr val="accent1">
                    <a:lumMod val="50000"/>
                  </a:schemeClr>
                </a:solidFill>
                <a:latin typeface="Georgia" panose="02040502050405020303" pitchFamily="18" charset="0"/>
              </a:rPr>
              <a:t>Presentación</a:t>
            </a:r>
            <a:endParaRPr lang="es-ES" sz="3600" b="1" dirty="0">
              <a:solidFill>
                <a:schemeClr val="accent1">
                  <a:lumMod val="50000"/>
                </a:schemeClr>
              </a:solidFill>
              <a:latin typeface="Georgia" panose="02040502050405020303" pitchFamily="18" charset="0"/>
            </a:endParaRPr>
          </a:p>
        </p:txBody>
      </p:sp>
      <p:sp>
        <p:nvSpPr>
          <p:cNvPr id="4" name="Rectángulo 3"/>
          <p:cNvSpPr/>
          <p:nvPr/>
        </p:nvSpPr>
        <p:spPr>
          <a:xfrm>
            <a:off x="2028918" y="1869739"/>
            <a:ext cx="7332974" cy="5078313"/>
          </a:xfrm>
          <a:prstGeom prst="rect">
            <a:avLst/>
          </a:prstGeom>
        </p:spPr>
        <p:txBody>
          <a:bodyPr wrap="square">
            <a:spAutoFit/>
          </a:bodyPr>
          <a:lstStyle/>
          <a:p>
            <a:pPr marL="609570" indent="-609570" algn="just">
              <a:lnSpc>
                <a:spcPct val="200000"/>
              </a:lnSpc>
              <a:buFont typeface="Arial" panose="020B0604020202020204" pitchFamily="34" charset="0"/>
              <a:buChar char="•"/>
              <a:defRPr/>
            </a:pPr>
            <a:r>
              <a:rPr lang="es-ES" dirty="0" smtClean="0">
                <a:latin typeface="Georgia" panose="02040502050405020303" pitchFamily="18" charset="0"/>
                <a:cs typeface="Arial"/>
              </a:rPr>
              <a:t>Introducción</a:t>
            </a:r>
          </a:p>
          <a:p>
            <a:pPr marL="609570" indent="-609570" algn="just">
              <a:lnSpc>
                <a:spcPct val="200000"/>
              </a:lnSpc>
              <a:buFont typeface="Arial" panose="020B0604020202020204" pitchFamily="34" charset="0"/>
              <a:buChar char="•"/>
              <a:defRPr/>
            </a:pPr>
            <a:r>
              <a:rPr lang="es-ES" dirty="0" smtClean="0">
                <a:latin typeface="Georgia" panose="02040502050405020303" pitchFamily="18" charset="0"/>
                <a:cs typeface="Arial"/>
              </a:rPr>
              <a:t>Miedos y fobias</a:t>
            </a:r>
          </a:p>
          <a:p>
            <a:pPr marL="609570" indent="-609570" algn="just">
              <a:lnSpc>
                <a:spcPct val="200000"/>
              </a:lnSpc>
              <a:buFont typeface="Arial" panose="020B0604020202020204" pitchFamily="34" charset="0"/>
              <a:buChar char="•"/>
              <a:defRPr/>
            </a:pPr>
            <a:r>
              <a:rPr lang="es-ES" dirty="0" smtClean="0">
                <a:latin typeface="Georgia" panose="02040502050405020303" pitchFamily="18" charset="0"/>
                <a:cs typeface="Arial"/>
              </a:rPr>
              <a:t>Trastornos de Ansiedad</a:t>
            </a:r>
          </a:p>
          <a:p>
            <a:pPr marL="609570" indent="-609570" algn="just">
              <a:lnSpc>
                <a:spcPct val="200000"/>
              </a:lnSpc>
              <a:buFont typeface="Arial" panose="020B0604020202020204" pitchFamily="34" charset="0"/>
              <a:buChar char="•"/>
              <a:defRPr/>
            </a:pPr>
            <a:r>
              <a:rPr lang="es-ES" dirty="0" smtClean="0">
                <a:latin typeface="Georgia" panose="02040502050405020303" pitchFamily="18" charset="0"/>
                <a:cs typeface="Arial"/>
              </a:rPr>
              <a:t>Trastornos del Estado de Ánimo</a:t>
            </a:r>
          </a:p>
          <a:p>
            <a:pPr marL="609570" indent="-609570" algn="just">
              <a:lnSpc>
                <a:spcPct val="200000"/>
              </a:lnSpc>
              <a:buFont typeface="Arial" panose="020B0604020202020204" pitchFamily="34" charset="0"/>
              <a:buChar char="•"/>
              <a:defRPr/>
            </a:pPr>
            <a:r>
              <a:rPr lang="es-ES" dirty="0" smtClean="0">
                <a:latin typeface="Georgia" panose="02040502050405020303" pitchFamily="18" charset="0"/>
                <a:cs typeface="Arial"/>
              </a:rPr>
              <a:t>Trastorno de Estrés Postraumático</a:t>
            </a:r>
          </a:p>
          <a:p>
            <a:pPr marL="609570" indent="-609570" algn="just">
              <a:lnSpc>
                <a:spcPct val="200000"/>
              </a:lnSpc>
              <a:buFont typeface="Arial" panose="020B0604020202020204" pitchFamily="34" charset="0"/>
              <a:buChar char="•"/>
              <a:defRPr/>
            </a:pPr>
            <a:r>
              <a:rPr lang="es-ES" dirty="0" smtClean="0">
                <a:latin typeface="Georgia" panose="02040502050405020303" pitchFamily="18" charset="0"/>
                <a:cs typeface="Arial"/>
              </a:rPr>
              <a:t>Trastorno del Comportamiento Alimentario</a:t>
            </a:r>
          </a:p>
          <a:p>
            <a:pPr marL="609570" indent="-609570" algn="just">
              <a:lnSpc>
                <a:spcPct val="200000"/>
              </a:lnSpc>
              <a:buFont typeface="Arial" panose="020B0604020202020204" pitchFamily="34" charset="0"/>
              <a:buChar char="•"/>
              <a:defRPr/>
            </a:pPr>
            <a:r>
              <a:rPr lang="es-ES" dirty="0" smtClean="0">
                <a:latin typeface="Georgia" panose="02040502050405020303" pitchFamily="18" charset="0"/>
                <a:cs typeface="Arial"/>
              </a:rPr>
              <a:t>Autolesiones</a:t>
            </a:r>
          </a:p>
          <a:p>
            <a:pPr marL="609570" indent="-609570" algn="just">
              <a:lnSpc>
                <a:spcPct val="200000"/>
              </a:lnSpc>
              <a:buFont typeface="Arial" panose="020B0604020202020204" pitchFamily="34" charset="0"/>
              <a:buChar char="•"/>
              <a:defRPr/>
            </a:pPr>
            <a:r>
              <a:rPr lang="es-ES" dirty="0" smtClean="0">
                <a:latin typeface="Georgia" panose="02040502050405020303" pitchFamily="18" charset="0"/>
                <a:cs typeface="Arial"/>
              </a:rPr>
              <a:t>Conductas suicidas</a:t>
            </a:r>
          </a:p>
          <a:p>
            <a:pPr marL="609570" indent="-609570" algn="just">
              <a:buFont typeface="Arial" panose="020B0604020202020204" pitchFamily="34" charset="0"/>
              <a:buChar char="•"/>
              <a:defRPr/>
            </a:pPr>
            <a:endParaRPr lang="es-ES" dirty="0" smtClean="0">
              <a:latin typeface="Georgia" panose="02040502050405020303" pitchFamily="18" charset="0"/>
              <a:cs typeface="Arial"/>
            </a:endParaRPr>
          </a:p>
          <a:p>
            <a:pPr marL="609570" indent="-609570" algn="just">
              <a:buFont typeface="Arial" panose="020B0604020202020204" pitchFamily="34" charset="0"/>
              <a:buChar char="•"/>
              <a:defRPr/>
            </a:pPr>
            <a:endParaRPr lang="es-ES" dirty="0">
              <a:latin typeface="Georgia" panose="02040502050405020303" pitchFamily="18" charset="0"/>
              <a:cs typeface="Arial"/>
            </a:endParaRPr>
          </a:p>
        </p:txBody>
      </p:sp>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59881" y="511620"/>
            <a:ext cx="4082491" cy="2706869"/>
          </a:xfrm>
          <a:prstGeom prst="rect">
            <a:avLst/>
          </a:prstGeom>
        </p:spPr>
      </p:pic>
      <p:pic>
        <p:nvPicPr>
          <p:cNvPr id="6" name="Imagen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24751" y="3906746"/>
            <a:ext cx="2952750" cy="1552575"/>
          </a:xfrm>
          <a:prstGeom prst="rect">
            <a:avLst/>
          </a:prstGeom>
        </p:spPr>
      </p:pic>
    </p:spTree>
    <p:extLst>
      <p:ext uri="{BB962C8B-B14F-4D97-AF65-F5344CB8AC3E}">
        <p14:creationId xmlns:p14="http://schemas.microsoft.com/office/powerpoint/2010/main" val="275245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985554" y="1159661"/>
            <a:ext cx="8595360" cy="646331"/>
          </a:xfrm>
          <a:prstGeom prst="rect">
            <a:avLst/>
          </a:prstGeom>
          <a:noFill/>
        </p:spPr>
        <p:txBody>
          <a:bodyPr wrap="square" rtlCol="0">
            <a:spAutoFit/>
          </a:bodyPr>
          <a:lstStyle/>
          <a:p>
            <a:pPr algn="ctr"/>
            <a:r>
              <a:rPr lang="es-ES" sz="3600" b="1" dirty="0" smtClean="0">
                <a:solidFill>
                  <a:schemeClr val="accent1">
                    <a:lumMod val="50000"/>
                  </a:schemeClr>
                </a:solidFill>
                <a:latin typeface="Georgia" panose="02040502050405020303" pitchFamily="18" charset="0"/>
              </a:rPr>
              <a:t>Introducción</a:t>
            </a:r>
            <a:endParaRPr lang="es-ES" sz="3600" b="1" dirty="0">
              <a:solidFill>
                <a:schemeClr val="accent1">
                  <a:lumMod val="50000"/>
                </a:schemeClr>
              </a:solidFill>
              <a:latin typeface="Georgia" panose="02040502050405020303" pitchFamily="18" charset="0"/>
            </a:endParaRPr>
          </a:p>
        </p:txBody>
      </p:sp>
      <p:sp>
        <p:nvSpPr>
          <p:cNvPr id="3" name="Rectángulo 2"/>
          <p:cNvSpPr/>
          <p:nvPr/>
        </p:nvSpPr>
        <p:spPr>
          <a:xfrm>
            <a:off x="722811" y="2275343"/>
            <a:ext cx="10720250" cy="3693319"/>
          </a:xfrm>
          <a:prstGeom prst="rect">
            <a:avLst/>
          </a:prstGeom>
        </p:spPr>
        <p:txBody>
          <a:bodyPr wrap="square">
            <a:spAutoFit/>
          </a:bodyPr>
          <a:lstStyle/>
          <a:p>
            <a:pPr marL="609570" indent="-609570" algn="just">
              <a:buFont typeface="Arial" panose="020B0604020202020204" pitchFamily="34" charset="0"/>
              <a:buChar char="•"/>
              <a:defRPr/>
            </a:pPr>
            <a:r>
              <a:rPr lang="es-ES" dirty="0">
                <a:latin typeface="Georgia" panose="02040502050405020303" pitchFamily="18" charset="0"/>
                <a:cs typeface="Arial"/>
              </a:rPr>
              <a:t>Desde el inicio de la pandemia ha habido un </a:t>
            </a:r>
            <a:r>
              <a:rPr lang="es-ES" dirty="0" smtClean="0">
                <a:latin typeface="Georgia" panose="02040502050405020303" pitchFamily="18" charset="0"/>
                <a:cs typeface="Arial"/>
              </a:rPr>
              <a:t>incremento  </a:t>
            </a:r>
            <a:r>
              <a:rPr lang="es-ES" dirty="0">
                <a:latin typeface="Georgia" panose="02040502050405020303" pitchFamily="18" charset="0"/>
                <a:cs typeface="Arial"/>
              </a:rPr>
              <a:t>del 250% en la población infantojuvenil de las ideaciones </a:t>
            </a:r>
            <a:r>
              <a:rPr lang="es-ES" dirty="0" smtClean="0">
                <a:latin typeface="Georgia" panose="02040502050405020303" pitchFamily="18" charset="0"/>
                <a:cs typeface="Arial"/>
              </a:rPr>
              <a:t>suicidas </a:t>
            </a:r>
            <a:r>
              <a:rPr lang="es-ES" dirty="0">
                <a:latin typeface="Georgia" panose="02040502050405020303" pitchFamily="18" charset="0"/>
                <a:cs typeface="Arial"/>
              </a:rPr>
              <a:t>y autolesiones (Fundación </a:t>
            </a:r>
            <a:r>
              <a:rPr lang="es-ES" dirty="0" err="1">
                <a:latin typeface="Georgia" panose="02040502050405020303" pitchFamily="18" charset="0"/>
                <a:cs typeface="Arial"/>
              </a:rPr>
              <a:t>Anar</a:t>
            </a:r>
            <a:r>
              <a:rPr lang="es-ES" dirty="0">
                <a:latin typeface="Georgia" panose="02040502050405020303" pitchFamily="18" charset="0"/>
                <a:cs typeface="Arial"/>
              </a:rPr>
              <a:t>)</a:t>
            </a:r>
          </a:p>
          <a:p>
            <a:pPr algn="just">
              <a:defRPr/>
            </a:pPr>
            <a:endParaRPr lang="es-ES" dirty="0">
              <a:latin typeface="Georgia" panose="02040502050405020303" pitchFamily="18" charset="0"/>
              <a:cs typeface="Arial"/>
            </a:endParaRPr>
          </a:p>
          <a:p>
            <a:pPr marL="609570" indent="-609570" algn="just">
              <a:buFont typeface="Arial" panose="020B0604020202020204" pitchFamily="34" charset="0"/>
              <a:buChar char="•"/>
              <a:defRPr/>
            </a:pPr>
            <a:r>
              <a:rPr lang="es-ES" dirty="0">
                <a:latin typeface="Georgia" panose="02040502050405020303" pitchFamily="18" charset="0"/>
                <a:cs typeface="Arial"/>
              </a:rPr>
              <a:t>Suicidio es la primera causa de muerte no natural en España en la población adulta, y adolescente de 15 a 19 años (I.N.E. 2020)</a:t>
            </a:r>
          </a:p>
          <a:p>
            <a:pPr marL="609570" indent="-609570" algn="just">
              <a:buFont typeface="Arial" panose="020B0604020202020204" pitchFamily="34" charset="0"/>
              <a:buChar char="•"/>
              <a:defRPr/>
            </a:pPr>
            <a:endParaRPr lang="es-ES" dirty="0">
              <a:latin typeface="Georgia" panose="02040502050405020303" pitchFamily="18" charset="0"/>
              <a:cs typeface="Arial"/>
            </a:endParaRPr>
          </a:p>
          <a:p>
            <a:pPr marL="609570" indent="-609570" algn="just">
              <a:buFont typeface="Arial" panose="020B0604020202020204" pitchFamily="34" charset="0"/>
              <a:buChar char="•"/>
              <a:defRPr/>
            </a:pPr>
            <a:r>
              <a:rPr lang="es-ES" dirty="0">
                <a:latin typeface="Georgia" panose="02040502050405020303" pitchFamily="18" charset="0"/>
                <a:cs typeface="Arial"/>
              </a:rPr>
              <a:t>Incremento del 50% de las urgencias pediátricas desde septiembre de 2020 (</a:t>
            </a:r>
            <a:r>
              <a:rPr lang="es-ES" dirty="0" err="1">
                <a:latin typeface="Georgia" panose="02040502050405020303" pitchFamily="18" charset="0"/>
                <a:cs typeface="Arial"/>
              </a:rPr>
              <a:t>Asoc</a:t>
            </a:r>
            <a:r>
              <a:rPr lang="es-ES" dirty="0">
                <a:latin typeface="Georgia" panose="02040502050405020303" pitchFamily="18" charset="0"/>
                <a:cs typeface="Arial"/>
              </a:rPr>
              <a:t>. Española Pediatría)</a:t>
            </a:r>
          </a:p>
          <a:p>
            <a:pPr marL="609570" indent="-609570" algn="just">
              <a:buFont typeface="Arial" panose="020B0604020202020204" pitchFamily="34" charset="0"/>
              <a:buChar char="•"/>
              <a:defRPr/>
            </a:pPr>
            <a:endParaRPr lang="es-ES" dirty="0">
              <a:latin typeface="Georgia" panose="02040502050405020303" pitchFamily="18" charset="0"/>
              <a:cs typeface="Arial"/>
            </a:endParaRPr>
          </a:p>
          <a:p>
            <a:pPr marL="609570" indent="-609570" algn="just">
              <a:buFont typeface="Arial" panose="020B0604020202020204" pitchFamily="34" charset="0"/>
              <a:buChar char="•"/>
              <a:defRPr/>
            </a:pPr>
            <a:r>
              <a:rPr lang="es-ES" dirty="0">
                <a:latin typeface="Georgia" panose="02040502050405020303" pitchFamily="18" charset="0"/>
                <a:cs typeface="Arial"/>
              </a:rPr>
              <a:t>Es destacable que casi la mitad de los problemas de salud mental tienen su inicio en la infancia o adolescencia, por tanto, el diagnóstico y tratamiento en etapas precoces es una valiosa oportunidad de mejorar el pronóstico de las enfermedades mentales. (</a:t>
            </a:r>
            <a:r>
              <a:rPr lang="es-ES" dirty="0" err="1">
                <a:latin typeface="Georgia" panose="02040502050405020303" pitchFamily="18" charset="0"/>
                <a:cs typeface="Arial"/>
              </a:rPr>
              <a:t>Kessler</a:t>
            </a:r>
            <a:r>
              <a:rPr lang="es-ES" dirty="0">
                <a:latin typeface="Georgia" panose="02040502050405020303" pitchFamily="18" charset="0"/>
                <a:cs typeface="Arial"/>
              </a:rPr>
              <a:t> et al 2005; Parellada 2013)</a:t>
            </a: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99863" y="407186"/>
            <a:ext cx="3048000" cy="1504950"/>
          </a:xfrm>
          <a:prstGeom prst="rect">
            <a:avLst/>
          </a:prstGeom>
        </p:spPr>
      </p:pic>
    </p:spTree>
    <p:extLst>
      <p:ext uri="{BB962C8B-B14F-4D97-AF65-F5344CB8AC3E}">
        <p14:creationId xmlns:p14="http://schemas.microsoft.com/office/powerpoint/2010/main" val="36137540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985554" y="1159661"/>
            <a:ext cx="8595360" cy="646331"/>
          </a:xfrm>
          <a:prstGeom prst="rect">
            <a:avLst/>
          </a:prstGeom>
          <a:noFill/>
        </p:spPr>
        <p:txBody>
          <a:bodyPr wrap="square" rtlCol="0">
            <a:spAutoFit/>
          </a:bodyPr>
          <a:lstStyle/>
          <a:p>
            <a:pPr algn="ctr"/>
            <a:r>
              <a:rPr lang="es-ES" sz="3600" b="1" dirty="0" smtClean="0">
                <a:solidFill>
                  <a:schemeClr val="accent1">
                    <a:lumMod val="50000"/>
                  </a:schemeClr>
                </a:solidFill>
                <a:latin typeface="Georgia" panose="02040502050405020303" pitchFamily="18" charset="0"/>
              </a:rPr>
              <a:t>Miedos y Fobias</a:t>
            </a:r>
            <a:endParaRPr lang="es-ES" sz="3600" b="1" dirty="0">
              <a:solidFill>
                <a:schemeClr val="accent1">
                  <a:lumMod val="50000"/>
                </a:schemeClr>
              </a:solidFill>
              <a:latin typeface="Georgia" panose="02040502050405020303" pitchFamily="18" charset="0"/>
            </a:endParaRPr>
          </a:p>
        </p:txBody>
      </p:sp>
      <p:sp>
        <p:nvSpPr>
          <p:cNvPr id="3" name="Rectángulo 2"/>
          <p:cNvSpPr/>
          <p:nvPr/>
        </p:nvSpPr>
        <p:spPr>
          <a:xfrm>
            <a:off x="722811" y="2275343"/>
            <a:ext cx="10720250" cy="2585323"/>
          </a:xfrm>
          <a:prstGeom prst="rect">
            <a:avLst/>
          </a:prstGeom>
        </p:spPr>
        <p:txBody>
          <a:bodyPr wrap="square">
            <a:spAutoFit/>
          </a:bodyPr>
          <a:lstStyle/>
          <a:p>
            <a:pPr marL="609570" indent="-609570" algn="just">
              <a:lnSpc>
                <a:spcPct val="200000"/>
              </a:lnSpc>
              <a:buFont typeface="Arial" panose="020B0604020202020204" pitchFamily="34" charset="0"/>
              <a:buChar char="•"/>
              <a:defRPr/>
            </a:pPr>
            <a:r>
              <a:rPr lang="es-ES" b="1" dirty="0" smtClean="0">
                <a:latin typeface="Georgia" panose="02040502050405020303" pitchFamily="18" charset="0"/>
                <a:cs typeface="Arial"/>
              </a:rPr>
              <a:t>MIEDO</a:t>
            </a:r>
            <a:r>
              <a:rPr lang="es-ES" dirty="0" smtClean="0">
                <a:latin typeface="Georgia" panose="02040502050405020303" pitchFamily="18" charset="0"/>
                <a:cs typeface="Arial"/>
              </a:rPr>
              <a:t>: sentimiento </a:t>
            </a:r>
            <a:r>
              <a:rPr lang="es-ES" dirty="0">
                <a:latin typeface="Georgia" panose="02040502050405020303" pitchFamily="18" charset="0"/>
                <a:cs typeface="Arial"/>
              </a:rPr>
              <a:t>normal y necesario en el desarrollo evolutivo. Su función es la de dar seguridad, ya que nos advierte de la presencia de un </a:t>
            </a:r>
            <a:r>
              <a:rPr lang="es-ES" dirty="0" smtClean="0">
                <a:latin typeface="Georgia" panose="02040502050405020303" pitchFamily="18" charset="0"/>
                <a:cs typeface="Arial"/>
              </a:rPr>
              <a:t>peligro.</a:t>
            </a:r>
          </a:p>
          <a:p>
            <a:pPr marL="609570" indent="-609570" algn="just">
              <a:lnSpc>
                <a:spcPct val="200000"/>
              </a:lnSpc>
              <a:buFont typeface="Arial" panose="020B0604020202020204" pitchFamily="34" charset="0"/>
              <a:buChar char="•"/>
              <a:defRPr/>
            </a:pPr>
            <a:r>
              <a:rPr lang="es-ES" dirty="0" smtClean="0">
                <a:latin typeface="Georgia" panose="02040502050405020303" pitchFamily="18" charset="0"/>
                <a:cs typeface="Arial"/>
              </a:rPr>
              <a:t>Miedos más comunes en la adolescencia: </a:t>
            </a:r>
            <a:r>
              <a:rPr lang="es-ES" b="1" dirty="0" smtClean="0">
                <a:latin typeface="Georgia" panose="02040502050405020303" pitchFamily="18" charset="0"/>
                <a:cs typeface="Arial"/>
              </a:rPr>
              <a:t>NO ser aceptado, al AMOR, a lo que va a PASAR</a:t>
            </a:r>
          </a:p>
          <a:p>
            <a:pPr marL="609570" indent="-609570" algn="just">
              <a:lnSpc>
                <a:spcPct val="200000"/>
              </a:lnSpc>
              <a:buFont typeface="Arial" panose="020B0604020202020204" pitchFamily="34" charset="0"/>
              <a:buChar char="•"/>
              <a:defRPr/>
            </a:pPr>
            <a:r>
              <a:rPr lang="es-ES" b="1" dirty="0" smtClean="0">
                <a:latin typeface="Georgia" panose="02040502050405020303" pitchFamily="18" charset="0"/>
                <a:cs typeface="Arial"/>
              </a:rPr>
              <a:t>FOBIAS</a:t>
            </a:r>
            <a:r>
              <a:rPr lang="es-ES" dirty="0" smtClean="0">
                <a:latin typeface="Georgia" panose="02040502050405020303" pitchFamily="18" charset="0"/>
                <a:cs typeface="Arial"/>
              </a:rPr>
              <a:t> como miedos generalizados.  Social, Específica.</a:t>
            </a:r>
          </a:p>
          <a:p>
            <a:pPr marL="609570" indent="-609570" algn="just">
              <a:buFont typeface="Arial" panose="020B0604020202020204" pitchFamily="34" charset="0"/>
              <a:buChar char="•"/>
              <a:defRPr/>
            </a:pPr>
            <a:endParaRPr lang="es-ES" dirty="0">
              <a:latin typeface="Georgia" panose="02040502050405020303" pitchFamily="18" charset="0"/>
              <a:cs typeface="Arial"/>
            </a:endParaRPr>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37023" y="369086"/>
            <a:ext cx="2895600" cy="1581150"/>
          </a:xfrm>
          <a:prstGeom prst="rect">
            <a:avLst/>
          </a:prstGeom>
        </p:spPr>
      </p:pic>
      <p:pic>
        <p:nvPicPr>
          <p:cNvPr id="5" name="Imagen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1566" y="4675415"/>
            <a:ext cx="2847975" cy="1600200"/>
          </a:xfrm>
          <a:prstGeom prst="rect">
            <a:avLst/>
          </a:prstGeom>
        </p:spPr>
      </p:pic>
    </p:spTree>
    <p:extLst>
      <p:ext uri="{BB962C8B-B14F-4D97-AF65-F5344CB8AC3E}">
        <p14:creationId xmlns:p14="http://schemas.microsoft.com/office/powerpoint/2010/main" val="35858225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985554" y="1159661"/>
            <a:ext cx="8595360" cy="646331"/>
          </a:xfrm>
          <a:prstGeom prst="rect">
            <a:avLst/>
          </a:prstGeom>
          <a:noFill/>
        </p:spPr>
        <p:txBody>
          <a:bodyPr wrap="square" rtlCol="0">
            <a:spAutoFit/>
          </a:bodyPr>
          <a:lstStyle/>
          <a:p>
            <a:pPr algn="ctr"/>
            <a:r>
              <a:rPr lang="es-ES" sz="3600" b="1" dirty="0" smtClean="0">
                <a:solidFill>
                  <a:schemeClr val="accent1">
                    <a:lumMod val="50000"/>
                  </a:schemeClr>
                </a:solidFill>
                <a:latin typeface="Georgia" panose="02040502050405020303" pitchFamily="18" charset="0"/>
              </a:rPr>
              <a:t>Trastornos de ansiedad</a:t>
            </a:r>
            <a:endParaRPr lang="es-ES" sz="3600" b="1" dirty="0">
              <a:solidFill>
                <a:schemeClr val="accent1">
                  <a:lumMod val="50000"/>
                </a:schemeClr>
              </a:solidFill>
              <a:latin typeface="Georgia" panose="02040502050405020303" pitchFamily="18" charset="0"/>
            </a:endParaRPr>
          </a:p>
        </p:txBody>
      </p:sp>
      <p:sp>
        <p:nvSpPr>
          <p:cNvPr id="3" name="Rectángulo 2"/>
          <p:cNvSpPr/>
          <p:nvPr/>
        </p:nvSpPr>
        <p:spPr>
          <a:xfrm>
            <a:off x="722811" y="2275343"/>
            <a:ext cx="10203807" cy="2246769"/>
          </a:xfrm>
          <a:prstGeom prst="rect">
            <a:avLst/>
          </a:prstGeom>
        </p:spPr>
        <p:txBody>
          <a:bodyPr wrap="square">
            <a:spAutoFit/>
          </a:bodyPr>
          <a:lstStyle/>
          <a:p>
            <a:pPr marL="609570" indent="-609570" algn="just">
              <a:buFont typeface="Arial" panose="020B0604020202020204" pitchFamily="34" charset="0"/>
              <a:buChar char="•"/>
              <a:defRPr/>
            </a:pPr>
            <a:r>
              <a:rPr lang="es-ES" sz="2000" dirty="0" smtClean="0">
                <a:latin typeface="Georgia" panose="02040502050405020303" pitchFamily="18" charset="0"/>
                <a:cs typeface="Arial"/>
              </a:rPr>
              <a:t>Síntomas físicos</a:t>
            </a:r>
          </a:p>
          <a:p>
            <a:pPr marL="609570" indent="-609570" algn="just">
              <a:buFont typeface="Arial" panose="020B0604020202020204" pitchFamily="34" charset="0"/>
              <a:buChar char="•"/>
              <a:defRPr/>
            </a:pPr>
            <a:r>
              <a:rPr lang="es-ES" sz="2000" dirty="0" smtClean="0">
                <a:latin typeface="Georgia" panose="02040502050405020303" pitchFamily="18" charset="0"/>
                <a:cs typeface="Arial"/>
              </a:rPr>
              <a:t>Síntomas conductuales</a:t>
            </a:r>
          </a:p>
          <a:p>
            <a:pPr marL="609570" indent="-609570" algn="just">
              <a:buFont typeface="Arial" panose="020B0604020202020204" pitchFamily="34" charset="0"/>
              <a:buChar char="•"/>
              <a:defRPr/>
            </a:pPr>
            <a:r>
              <a:rPr lang="es-ES" sz="2000" dirty="0" smtClean="0">
                <a:latin typeface="Georgia" panose="02040502050405020303" pitchFamily="18" charset="0"/>
                <a:cs typeface="Arial"/>
              </a:rPr>
              <a:t>Síntomas cognitivos</a:t>
            </a:r>
          </a:p>
          <a:p>
            <a:pPr marL="609570" indent="-609570" algn="just">
              <a:buFont typeface="Arial" panose="020B0604020202020204" pitchFamily="34" charset="0"/>
              <a:buChar char="•"/>
              <a:defRPr/>
            </a:pPr>
            <a:r>
              <a:rPr lang="es-ES" sz="2000" dirty="0" smtClean="0">
                <a:latin typeface="Georgia" panose="02040502050405020303" pitchFamily="18" charset="0"/>
                <a:cs typeface="Arial"/>
              </a:rPr>
              <a:t>Síntomas emocionales</a:t>
            </a:r>
          </a:p>
          <a:p>
            <a:pPr marL="609570" indent="-609570" algn="just">
              <a:buFont typeface="Arial" panose="020B0604020202020204" pitchFamily="34" charset="0"/>
              <a:buChar char="•"/>
              <a:defRPr/>
            </a:pPr>
            <a:endParaRPr lang="es-ES" sz="2000" dirty="0">
              <a:latin typeface="Georgia" panose="02040502050405020303" pitchFamily="18" charset="0"/>
              <a:cs typeface="Arial"/>
            </a:endParaRPr>
          </a:p>
          <a:p>
            <a:pPr marL="609570" indent="-609570" algn="just">
              <a:buFont typeface="Arial" panose="020B0604020202020204" pitchFamily="34" charset="0"/>
              <a:buChar char="•"/>
              <a:defRPr/>
            </a:pPr>
            <a:r>
              <a:rPr lang="es-ES" sz="2000" b="1" dirty="0" smtClean="0">
                <a:latin typeface="Georgia" panose="02040502050405020303" pitchFamily="18" charset="0"/>
                <a:cs typeface="Arial"/>
              </a:rPr>
              <a:t>Tipos de trastornos de ansiedad</a:t>
            </a:r>
            <a:r>
              <a:rPr lang="es-ES" sz="2000" dirty="0" smtClean="0">
                <a:latin typeface="Georgia" panose="02040502050405020303" pitchFamily="18" charset="0"/>
                <a:cs typeface="Arial"/>
              </a:rPr>
              <a:t>: generalizada, agorafobia, por separación, ataque de pánico…</a:t>
            </a:r>
            <a:endParaRPr lang="es-ES" sz="2000" dirty="0">
              <a:latin typeface="Georgia" panose="02040502050405020303" pitchFamily="18" charset="0"/>
              <a:cs typeface="Arial"/>
            </a:endParaRPr>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484" y="4499473"/>
            <a:ext cx="2619375" cy="1743075"/>
          </a:xfrm>
          <a:prstGeom prst="rect">
            <a:avLst/>
          </a:prstGeom>
        </p:spPr>
      </p:pic>
      <p:pic>
        <p:nvPicPr>
          <p:cNvPr id="5" name="Imagen 4"/>
          <p:cNvPicPr>
            <a:picLocks noChangeAspect="1"/>
          </p:cNvPicPr>
          <p:nvPr/>
        </p:nvPicPr>
        <p:blipFill>
          <a:blip r:embed="rId4"/>
          <a:stretch>
            <a:fillRect/>
          </a:stretch>
        </p:blipFill>
        <p:spPr>
          <a:xfrm>
            <a:off x="8351673" y="4499473"/>
            <a:ext cx="2859272" cy="1603387"/>
          </a:xfrm>
          <a:prstGeom prst="rect">
            <a:avLst/>
          </a:prstGeom>
        </p:spPr>
      </p:pic>
    </p:spTree>
    <p:extLst>
      <p:ext uri="{BB962C8B-B14F-4D97-AF65-F5344CB8AC3E}">
        <p14:creationId xmlns:p14="http://schemas.microsoft.com/office/powerpoint/2010/main" val="7108860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985554" y="1159661"/>
            <a:ext cx="8595360" cy="646331"/>
          </a:xfrm>
          <a:prstGeom prst="rect">
            <a:avLst/>
          </a:prstGeom>
          <a:noFill/>
        </p:spPr>
        <p:txBody>
          <a:bodyPr wrap="square" rtlCol="0">
            <a:spAutoFit/>
          </a:bodyPr>
          <a:lstStyle/>
          <a:p>
            <a:pPr algn="ctr"/>
            <a:r>
              <a:rPr lang="es-ES" sz="3600" b="1" dirty="0" smtClean="0">
                <a:solidFill>
                  <a:schemeClr val="accent1">
                    <a:lumMod val="50000"/>
                  </a:schemeClr>
                </a:solidFill>
                <a:latin typeface="Georgia" panose="02040502050405020303" pitchFamily="18" charset="0"/>
              </a:rPr>
              <a:t>Trastornos del estado de ánimo</a:t>
            </a:r>
            <a:endParaRPr lang="es-ES" sz="3600" b="1" dirty="0">
              <a:solidFill>
                <a:schemeClr val="accent1">
                  <a:lumMod val="50000"/>
                </a:schemeClr>
              </a:solidFill>
              <a:latin typeface="Georgia" panose="02040502050405020303" pitchFamily="18" charset="0"/>
            </a:endParaRPr>
          </a:p>
        </p:txBody>
      </p:sp>
      <p:sp>
        <p:nvSpPr>
          <p:cNvPr id="3" name="Rectángulo 2"/>
          <p:cNvSpPr/>
          <p:nvPr/>
        </p:nvSpPr>
        <p:spPr>
          <a:xfrm>
            <a:off x="722811" y="2388554"/>
            <a:ext cx="7149738" cy="3323987"/>
          </a:xfrm>
          <a:prstGeom prst="rect">
            <a:avLst/>
          </a:prstGeom>
        </p:spPr>
        <p:txBody>
          <a:bodyPr wrap="square">
            <a:spAutoFit/>
          </a:bodyPr>
          <a:lstStyle/>
          <a:p>
            <a:pPr marL="285750" indent="-285750" algn="just">
              <a:lnSpc>
                <a:spcPct val="200000"/>
              </a:lnSpc>
              <a:buFont typeface="Arial" panose="020B0604020202020204" pitchFamily="34" charset="0"/>
              <a:buChar char="•"/>
              <a:defRPr/>
            </a:pPr>
            <a:r>
              <a:rPr lang="es-ES" sz="2400" dirty="0" smtClean="0">
                <a:latin typeface="Georgia" panose="02040502050405020303" pitchFamily="18" charset="0"/>
                <a:cs typeface="Arial"/>
              </a:rPr>
              <a:t>EVOLUTIVO - PATOLÓGICO </a:t>
            </a:r>
          </a:p>
          <a:p>
            <a:pPr marL="285750" indent="-285750" algn="just">
              <a:lnSpc>
                <a:spcPct val="200000"/>
              </a:lnSpc>
              <a:buFont typeface="Arial" panose="020B0604020202020204" pitchFamily="34" charset="0"/>
              <a:buChar char="•"/>
              <a:defRPr/>
            </a:pPr>
            <a:r>
              <a:rPr lang="es-ES" sz="2400" dirty="0" smtClean="0">
                <a:latin typeface="Georgia" panose="02040502050405020303" pitchFamily="18" charset="0"/>
                <a:cs typeface="Arial"/>
              </a:rPr>
              <a:t>Tipos más comunes: depresión, bipolar, afectivo,…</a:t>
            </a:r>
          </a:p>
          <a:p>
            <a:pPr marL="285750" indent="-285750" algn="just">
              <a:lnSpc>
                <a:spcPct val="200000"/>
              </a:lnSpc>
              <a:buFont typeface="Arial" panose="020B0604020202020204" pitchFamily="34" charset="0"/>
              <a:buChar char="•"/>
              <a:defRPr/>
            </a:pPr>
            <a:r>
              <a:rPr lang="es-ES" sz="2400" dirty="0" smtClean="0">
                <a:latin typeface="Georgia" panose="02040502050405020303" pitchFamily="18" charset="0"/>
                <a:cs typeface="Arial"/>
              </a:rPr>
              <a:t>Posibles síntomas en el aula</a:t>
            </a:r>
          </a:p>
          <a:p>
            <a:pPr marL="285750" indent="-285750" algn="just">
              <a:buFont typeface="Arial" panose="020B0604020202020204" pitchFamily="34" charset="0"/>
              <a:buChar char="•"/>
              <a:defRPr/>
            </a:pPr>
            <a:endParaRPr lang="es-ES" dirty="0">
              <a:latin typeface="Georgia" panose="02040502050405020303" pitchFamily="18" charset="0"/>
              <a:cs typeface="Arial"/>
            </a:endParaRPr>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07767" y="4762500"/>
            <a:ext cx="2867025" cy="1600200"/>
          </a:xfrm>
          <a:prstGeom prst="rect">
            <a:avLst/>
          </a:prstGeom>
        </p:spPr>
      </p:pic>
      <p:pic>
        <p:nvPicPr>
          <p:cNvPr id="5" name="Imagen 4"/>
          <p:cNvPicPr>
            <a:picLocks noChangeAspect="1"/>
          </p:cNvPicPr>
          <p:nvPr/>
        </p:nvPicPr>
        <p:blipFill>
          <a:blip r:embed="rId4"/>
          <a:stretch>
            <a:fillRect/>
          </a:stretch>
        </p:blipFill>
        <p:spPr>
          <a:xfrm>
            <a:off x="8973967" y="1978903"/>
            <a:ext cx="2469094" cy="1847248"/>
          </a:xfrm>
          <a:prstGeom prst="rect">
            <a:avLst/>
          </a:prstGeom>
        </p:spPr>
      </p:pic>
    </p:spTree>
    <p:extLst>
      <p:ext uri="{BB962C8B-B14F-4D97-AF65-F5344CB8AC3E}">
        <p14:creationId xmlns:p14="http://schemas.microsoft.com/office/powerpoint/2010/main" val="29596979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985554" y="1159661"/>
            <a:ext cx="6914061" cy="1200329"/>
          </a:xfrm>
          <a:prstGeom prst="rect">
            <a:avLst/>
          </a:prstGeom>
          <a:noFill/>
        </p:spPr>
        <p:txBody>
          <a:bodyPr wrap="square" rtlCol="0">
            <a:spAutoFit/>
          </a:bodyPr>
          <a:lstStyle/>
          <a:p>
            <a:pPr algn="ctr"/>
            <a:r>
              <a:rPr lang="es-ES" sz="3600" b="1" dirty="0" smtClean="0">
                <a:solidFill>
                  <a:schemeClr val="accent1">
                    <a:lumMod val="50000"/>
                  </a:schemeClr>
                </a:solidFill>
                <a:latin typeface="Georgia" panose="02040502050405020303" pitchFamily="18" charset="0"/>
              </a:rPr>
              <a:t>Trastorno de Estrés Postraumático</a:t>
            </a:r>
            <a:endParaRPr lang="es-ES" sz="3600" b="1" dirty="0">
              <a:solidFill>
                <a:schemeClr val="accent1">
                  <a:lumMod val="50000"/>
                </a:schemeClr>
              </a:solidFill>
              <a:latin typeface="Georgia" panose="02040502050405020303" pitchFamily="18" charset="0"/>
            </a:endParaRPr>
          </a:p>
        </p:txBody>
      </p:sp>
      <p:sp>
        <p:nvSpPr>
          <p:cNvPr id="3" name="Rectángulo 2"/>
          <p:cNvSpPr/>
          <p:nvPr/>
        </p:nvSpPr>
        <p:spPr>
          <a:xfrm>
            <a:off x="722811" y="2275343"/>
            <a:ext cx="10720250" cy="369332"/>
          </a:xfrm>
          <a:prstGeom prst="rect">
            <a:avLst/>
          </a:prstGeom>
        </p:spPr>
        <p:txBody>
          <a:bodyPr wrap="square">
            <a:spAutoFit/>
          </a:bodyPr>
          <a:lstStyle/>
          <a:p>
            <a:pPr algn="just">
              <a:defRPr/>
            </a:pPr>
            <a:endParaRPr lang="es-ES" dirty="0">
              <a:latin typeface="Georgia" panose="02040502050405020303" pitchFamily="18" charset="0"/>
              <a:cs typeface="Arial"/>
            </a:endParaRPr>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99615" y="379032"/>
            <a:ext cx="2857500" cy="1600200"/>
          </a:xfrm>
          <a:prstGeom prst="rect">
            <a:avLst/>
          </a:prstGeom>
        </p:spPr>
      </p:pic>
      <p:sp>
        <p:nvSpPr>
          <p:cNvPr id="5" name="Rectángulo 4"/>
          <p:cNvSpPr/>
          <p:nvPr/>
        </p:nvSpPr>
        <p:spPr>
          <a:xfrm>
            <a:off x="3397398" y="2460009"/>
            <a:ext cx="6402384" cy="3785652"/>
          </a:xfrm>
          <a:prstGeom prst="rect">
            <a:avLst/>
          </a:prstGeom>
        </p:spPr>
        <p:txBody>
          <a:bodyPr wrap="square">
            <a:spAutoFit/>
          </a:bodyPr>
          <a:lstStyle/>
          <a:p>
            <a:pPr algn="just">
              <a:lnSpc>
                <a:spcPct val="250000"/>
              </a:lnSpc>
              <a:defRPr/>
            </a:pPr>
            <a:r>
              <a:rPr lang="es-ES" sz="2400" dirty="0" smtClean="0">
                <a:latin typeface="Georgia" panose="02040502050405020303" pitchFamily="18" charset="0"/>
                <a:cs typeface="Arial"/>
              </a:rPr>
              <a:t>       Evento estresante</a:t>
            </a:r>
          </a:p>
          <a:p>
            <a:pPr algn="just">
              <a:lnSpc>
                <a:spcPct val="250000"/>
              </a:lnSpc>
              <a:defRPr/>
            </a:pPr>
            <a:r>
              <a:rPr lang="es-ES" sz="2400" dirty="0" smtClean="0">
                <a:latin typeface="Georgia" panose="02040502050405020303" pitchFamily="18" charset="0"/>
                <a:cs typeface="Arial"/>
              </a:rPr>
              <a:t>Percepción de daño o amenaza</a:t>
            </a:r>
          </a:p>
          <a:p>
            <a:pPr algn="just">
              <a:lnSpc>
                <a:spcPct val="250000"/>
              </a:lnSpc>
              <a:defRPr/>
            </a:pPr>
            <a:r>
              <a:rPr lang="es-ES" sz="2400" dirty="0" smtClean="0">
                <a:latin typeface="Georgia" panose="02040502050405020303" pitchFamily="18" charset="0"/>
                <a:cs typeface="Arial"/>
              </a:rPr>
              <a:t>Percepción de incapacidad de afrontamiento</a:t>
            </a:r>
          </a:p>
          <a:p>
            <a:pPr algn="just">
              <a:lnSpc>
                <a:spcPct val="250000"/>
              </a:lnSpc>
              <a:defRPr/>
            </a:pPr>
            <a:r>
              <a:rPr lang="es-ES" sz="2400" dirty="0" smtClean="0">
                <a:latin typeface="Georgia" panose="02040502050405020303" pitchFamily="18" charset="0"/>
                <a:cs typeface="Arial"/>
              </a:rPr>
              <a:t>Reacción estrés patológica</a:t>
            </a:r>
            <a:endParaRPr lang="es-ES" dirty="0">
              <a:latin typeface="Georgia" panose="02040502050405020303" pitchFamily="18" charset="0"/>
              <a:cs typeface="Arial"/>
            </a:endParaRPr>
          </a:p>
        </p:txBody>
      </p:sp>
      <p:sp>
        <p:nvSpPr>
          <p:cNvPr id="7" name="Flecha abajo 6"/>
          <p:cNvSpPr/>
          <p:nvPr/>
        </p:nvSpPr>
        <p:spPr>
          <a:xfrm>
            <a:off x="5052404" y="3279330"/>
            <a:ext cx="803564" cy="4830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Flecha abajo 8"/>
          <p:cNvSpPr/>
          <p:nvPr/>
        </p:nvSpPr>
        <p:spPr>
          <a:xfrm>
            <a:off x="5040802" y="4203623"/>
            <a:ext cx="803564" cy="4830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Flecha abajo 9"/>
          <p:cNvSpPr/>
          <p:nvPr/>
        </p:nvSpPr>
        <p:spPr>
          <a:xfrm>
            <a:off x="5040802" y="5127916"/>
            <a:ext cx="803564" cy="4830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1" name="Imagen 10"/>
          <p:cNvPicPr>
            <a:picLocks noChangeAspect="1"/>
          </p:cNvPicPr>
          <p:nvPr/>
        </p:nvPicPr>
        <p:blipFill>
          <a:blip r:embed="rId4"/>
          <a:stretch>
            <a:fillRect/>
          </a:stretch>
        </p:blipFill>
        <p:spPr>
          <a:xfrm>
            <a:off x="429718" y="4352835"/>
            <a:ext cx="2145978" cy="2145978"/>
          </a:xfrm>
          <a:prstGeom prst="rect">
            <a:avLst/>
          </a:prstGeom>
        </p:spPr>
      </p:pic>
    </p:spTree>
    <p:extLst>
      <p:ext uri="{BB962C8B-B14F-4D97-AF65-F5344CB8AC3E}">
        <p14:creationId xmlns:p14="http://schemas.microsoft.com/office/powerpoint/2010/main" val="29885840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756658" y="517630"/>
            <a:ext cx="6442760" cy="1754326"/>
          </a:xfrm>
          <a:prstGeom prst="rect">
            <a:avLst/>
          </a:prstGeom>
          <a:noFill/>
        </p:spPr>
        <p:txBody>
          <a:bodyPr wrap="square" rtlCol="0">
            <a:spAutoFit/>
          </a:bodyPr>
          <a:lstStyle/>
          <a:p>
            <a:pPr algn="ctr"/>
            <a:r>
              <a:rPr lang="es-ES" sz="3600" b="1" dirty="0" smtClean="0">
                <a:solidFill>
                  <a:schemeClr val="accent1">
                    <a:lumMod val="50000"/>
                  </a:schemeClr>
                </a:solidFill>
                <a:latin typeface="Georgia" panose="02040502050405020303" pitchFamily="18" charset="0"/>
              </a:rPr>
              <a:t>Trastorno del Comportamiento Alimentario</a:t>
            </a:r>
            <a:endParaRPr lang="es-ES" sz="3600" b="1" dirty="0">
              <a:solidFill>
                <a:schemeClr val="accent1">
                  <a:lumMod val="50000"/>
                </a:schemeClr>
              </a:solidFill>
              <a:latin typeface="Georgia" panose="02040502050405020303" pitchFamily="18" charset="0"/>
            </a:endParaRPr>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56658" y="2440779"/>
            <a:ext cx="6844145" cy="4044267"/>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82232" y="200778"/>
            <a:ext cx="2857500" cy="1600200"/>
          </a:xfrm>
          <a:prstGeom prst="rect">
            <a:avLst/>
          </a:prstGeom>
        </p:spPr>
      </p:pic>
    </p:spTree>
    <p:extLst>
      <p:ext uri="{BB962C8B-B14F-4D97-AF65-F5344CB8AC3E}">
        <p14:creationId xmlns:p14="http://schemas.microsoft.com/office/powerpoint/2010/main" val="3933730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985554" y="1159661"/>
            <a:ext cx="8595360" cy="646331"/>
          </a:xfrm>
          <a:prstGeom prst="rect">
            <a:avLst/>
          </a:prstGeom>
          <a:noFill/>
        </p:spPr>
        <p:txBody>
          <a:bodyPr wrap="square" rtlCol="0">
            <a:spAutoFit/>
          </a:bodyPr>
          <a:lstStyle/>
          <a:p>
            <a:pPr algn="ctr"/>
            <a:r>
              <a:rPr lang="es-ES" sz="3600" b="1" dirty="0" smtClean="0">
                <a:solidFill>
                  <a:schemeClr val="accent1">
                    <a:lumMod val="50000"/>
                  </a:schemeClr>
                </a:solidFill>
                <a:latin typeface="Georgia" panose="02040502050405020303" pitchFamily="18" charset="0"/>
              </a:rPr>
              <a:t>Autolesiones</a:t>
            </a:r>
            <a:endParaRPr lang="es-ES" sz="3600" b="1" dirty="0">
              <a:solidFill>
                <a:schemeClr val="accent1">
                  <a:lumMod val="50000"/>
                </a:schemeClr>
              </a:solidFill>
              <a:latin typeface="Georgia" panose="02040502050405020303" pitchFamily="18" charset="0"/>
            </a:endParaRPr>
          </a:p>
        </p:txBody>
      </p:sp>
      <p:sp>
        <p:nvSpPr>
          <p:cNvPr id="3" name="Rectángulo 2"/>
          <p:cNvSpPr/>
          <p:nvPr/>
        </p:nvSpPr>
        <p:spPr>
          <a:xfrm>
            <a:off x="722811" y="2275343"/>
            <a:ext cx="10720250" cy="3139321"/>
          </a:xfrm>
          <a:prstGeom prst="rect">
            <a:avLst/>
          </a:prstGeom>
        </p:spPr>
        <p:txBody>
          <a:bodyPr wrap="square">
            <a:spAutoFit/>
          </a:bodyPr>
          <a:lstStyle/>
          <a:p>
            <a:pPr marL="609570" indent="-609570" algn="just">
              <a:lnSpc>
                <a:spcPct val="200000"/>
              </a:lnSpc>
              <a:buFont typeface="Arial" panose="020B0604020202020204" pitchFamily="34" charset="0"/>
              <a:buChar char="•"/>
              <a:defRPr/>
            </a:pPr>
            <a:r>
              <a:rPr lang="es-ES" dirty="0" smtClean="0">
                <a:latin typeface="Georgia" panose="02040502050405020303" pitchFamily="18" charset="0"/>
                <a:cs typeface="Arial"/>
              </a:rPr>
              <a:t>Conducta repetitiva que intenta aliviar el dolor emocional, como consecuencia de emociones difíciles de gestionar, como alternativa al suicidio.</a:t>
            </a:r>
          </a:p>
          <a:p>
            <a:pPr marL="609570" indent="-609570" algn="just">
              <a:lnSpc>
                <a:spcPct val="200000"/>
              </a:lnSpc>
              <a:buFont typeface="Arial" panose="020B0604020202020204" pitchFamily="34" charset="0"/>
              <a:buChar char="•"/>
              <a:defRPr/>
            </a:pPr>
            <a:r>
              <a:rPr lang="es-ES" dirty="0" smtClean="0">
                <a:latin typeface="Georgia" panose="02040502050405020303" pitchFamily="18" charset="0"/>
                <a:cs typeface="Arial"/>
              </a:rPr>
              <a:t>Tipos</a:t>
            </a:r>
          </a:p>
          <a:p>
            <a:pPr marL="609570" indent="-609570" algn="just">
              <a:lnSpc>
                <a:spcPct val="200000"/>
              </a:lnSpc>
              <a:buFont typeface="Arial" panose="020B0604020202020204" pitchFamily="34" charset="0"/>
              <a:buChar char="•"/>
              <a:defRPr/>
            </a:pPr>
            <a:r>
              <a:rPr lang="es-ES" dirty="0" smtClean="0">
                <a:latin typeface="Georgia" panose="02040502050405020303" pitchFamily="18" charset="0"/>
                <a:cs typeface="Arial"/>
              </a:rPr>
              <a:t>Prevalencia</a:t>
            </a:r>
          </a:p>
          <a:p>
            <a:pPr marL="609570" indent="-609570" algn="just">
              <a:lnSpc>
                <a:spcPct val="200000"/>
              </a:lnSpc>
              <a:buFont typeface="Arial" panose="020B0604020202020204" pitchFamily="34" charset="0"/>
              <a:buChar char="•"/>
              <a:defRPr/>
            </a:pPr>
            <a:r>
              <a:rPr lang="es-ES" dirty="0" smtClean="0">
                <a:latin typeface="Georgia" panose="02040502050405020303" pitchFamily="18" charset="0"/>
                <a:cs typeface="Arial"/>
              </a:rPr>
              <a:t>Más frecuente en chicas</a:t>
            </a:r>
            <a:endParaRPr lang="es-ES" dirty="0">
              <a:latin typeface="Georgia" panose="02040502050405020303" pitchFamily="18" charset="0"/>
              <a:cs typeface="Arial"/>
            </a:endParaRPr>
          </a:p>
          <a:p>
            <a:pPr algn="just">
              <a:defRPr/>
            </a:pPr>
            <a:endParaRPr lang="es-ES" dirty="0">
              <a:latin typeface="Georgia" panose="02040502050405020303" pitchFamily="18" charset="0"/>
              <a:cs typeface="Arial"/>
            </a:endParaRP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23686" y="448987"/>
            <a:ext cx="2619375" cy="1743075"/>
          </a:xfrm>
          <a:prstGeom prst="rect">
            <a:avLst/>
          </a:prstGeom>
        </p:spPr>
      </p:pic>
      <p:pic>
        <p:nvPicPr>
          <p:cNvPr id="5" name="Imagen 4"/>
          <p:cNvPicPr>
            <a:picLocks noChangeAspect="1"/>
          </p:cNvPicPr>
          <p:nvPr/>
        </p:nvPicPr>
        <p:blipFill>
          <a:blip r:embed="rId3"/>
          <a:stretch>
            <a:fillRect/>
          </a:stretch>
        </p:blipFill>
        <p:spPr>
          <a:xfrm>
            <a:off x="7557036" y="3979909"/>
            <a:ext cx="3023878" cy="1518036"/>
          </a:xfrm>
          <a:prstGeom prst="rect">
            <a:avLst/>
          </a:prstGeom>
        </p:spPr>
      </p:pic>
    </p:spTree>
    <p:extLst>
      <p:ext uri="{BB962C8B-B14F-4D97-AF65-F5344CB8AC3E}">
        <p14:creationId xmlns:p14="http://schemas.microsoft.com/office/powerpoint/2010/main" val="443052566"/>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278</TotalTime>
  <Words>1531</Words>
  <Application>Microsoft Office PowerPoint</Application>
  <PresentationFormat>Panorámica</PresentationFormat>
  <Paragraphs>95</Paragraphs>
  <Slides>12</Slides>
  <Notes>7</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12</vt:i4>
      </vt:variant>
    </vt:vector>
  </HeadingPairs>
  <TitlesOfParts>
    <vt:vector size="17" baseType="lpstr">
      <vt:lpstr>Arial</vt:lpstr>
      <vt:lpstr>Calibri</vt:lpstr>
      <vt:lpstr>Calibri Light</vt:lpstr>
      <vt:lpstr>Georgia</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MAXIMO DE LA PEÑA PRIETO</dc:creator>
  <cp:lastModifiedBy>mercedesbermejoboixareu@outlook.es</cp:lastModifiedBy>
  <cp:revision>26</cp:revision>
  <dcterms:created xsi:type="dcterms:W3CDTF">2020-11-23T17:12:45Z</dcterms:created>
  <dcterms:modified xsi:type="dcterms:W3CDTF">2021-10-06T15:10:17Z</dcterms:modified>
</cp:coreProperties>
</file>